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52"/>
  </p:notesMasterIdLst>
  <p:sldIdLst>
    <p:sldId id="256" r:id="rId2"/>
    <p:sldId id="259" r:id="rId3"/>
    <p:sldId id="265" r:id="rId4"/>
    <p:sldId id="266" r:id="rId5"/>
    <p:sldId id="329" r:id="rId6"/>
    <p:sldId id="260" r:id="rId7"/>
    <p:sldId id="257" r:id="rId8"/>
    <p:sldId id="287" r:id="rId9"/>
    <p:sldId id="268" r:id="rId10"/>
    <p:sldId id="292" r:id="rId11"/>
    <p:sldId id="262" r:id="rId12"/>
    <p:sldId id="263" r:id="rId13"/>
    <p:sldId id="291" r:id="rId14"/>
    <p:sldId id="269" r:id="rId15"/>
    <p:sldId id="272" r:id="rId16"/>
    <p:sldId id="293" r:id="rId17"/>
    <p:sldId id="333" r:id="rId18"/>
    <p:sldId id="334" r:id="rId19"/>
    <p:sldId id="273" r:id="rId20"/>
    <p:sldId id="281" r:id="rId21"/>
    <p:sldId id="294" r:id="rId22"/>
    <p:sldId id="279" r:id="rId23"/>
    <p:sldId id="299" r:id="rId24"/>
    <p:sldId id="298" r:id="rId25"/>
    <p:sldId id="302" r:id="rId26"/>
    <p:sldId id="311" r:id="rId27"/>
    <p:sldId id="321" r:id="rId28"/>
    <p:sldId id="301" r:id="rId29"/>
    <p:sldId id="271" r:id="rId30"/>
    <p:sldId id="332" r:id="rId31"/>
    <p:sldId id="286" r:id="rId32"/>
    <p:sldId id="328" r:id="rId33"/>
    <p:sldId id="327" r:id="rId34"/>
    <p:sldId id="312" r:id="rId35"/>
    <p:sldId id="331" r:id="rId36"/>
    <p:sldId id="277" r:id="rId37"/>
    <p:sldId id="278" r:id="rId38"/>
    <p:sldId id="280" r:id="rId39"/>
    <p:sldId id="313" r:id="rId40"/>
    <p:sldId id="314" r:id="rId41"/>
    <p:sldId id="317" r:id="rId42"/>
    <p:sldId id="315" r:id="rId43"/>
    <p:sldId id="316" r:id="rId44"/>
    <p:sldId id="325" r:id="rId45"/>
    <p:sldId id="326" r:id="rId46"/>
    <p:sldId id="319" r:id="rId47"/>
    <p:sldId id="320" r:id="rId48"/>
    <p:sldId id="322" r:id="rId49"/>
    <p:sldId id="310" r:id="rId50"/>
    <p:sldId id="323"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0000"/>
    <a:srgbClr val="0000FF"/>
    <a:srgbClr val="00700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78" d="100"/>
          <a:sy n="78" d="100"/>
        </p:scale>
        <p:origin x="587"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jpeg>
</file>

<file path=ppt/media/image12.jpe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2.png>
</file>

<file path=ppt/media/image23.png>
</file>

<file path=ppt/media/image24.png>
</file>

<file path=ppt/media/image3.pn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D543C7-70B0-40D4-95E2-E7C27AA4051A}" type="datetimeFigureOut">
              <a:rPr lang="en-US" smtClean="0"/>
              <a:t>11/4/2015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7295B1-857F-4145-BE45-C2AA0178691C}" type="slidenum">
              <a:rPr lang="en-US" smtClean="0"/>
              <a:t>‹#›</a:t>
            </a:fld>
            <a:endParaRPr lang="en-US"/>
          </a:p>
        </p:txBody>
      </p:sp>
    </p:spTree>
    <p:extLst>
      <p:ext uri="{BB962C8B-B14F-4D97-AF65-F5344CB8AC3E}">
        <p14:creationId xmlns:p14="http://schemas.microsoft.com/office/powerpoint/2010/main" val="2198040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1</a:t>
            </a:fld>
            <a:endParaRPr lang="en-US"/>
          </a:p>
        </p:txBody>
      </p:sp>
    </p:spTree>
    <p:extLst>
      <p:ext uri="{BB962C8B-B14F-4D97-AF65-F5344CB8AC3E}">
        <p14:creationId xmlns:p14="http://schemas.microsoft.com/office/powerpoint/2010/main" val="5508417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10</a:t>
            </a:fld>
            <a:endParaRPr lang="en-US"/>
          </a:p>
        </p:txBody>
      </p:sp>
    </p:spTree>
    <p:extLst>
      <p:ext uri="{BB962C8B-B14F-4D97-AF65-F5344CB8AC3E}">
        <p14:creationId xmlns:p14="http://schemas.microsoft.com/office/powerpoint/2010/main" val="11264466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11</a:t>
            </a:fld>
            <a:endParaRPr lang="en-US"/>
          </a:p>
        </p:txBody>
      </p:sp>
    </p:spTree>
    <p:extLst>
      <p:ext uri="{BB962C8B-B14F-4D97-AF65-F5344CB8AC3E}">
        <p14:creationId xmlns:p14="http://schemas.microsoft.com/office/powerpoint/2010/main" val="37384009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12</a:t>
            </a:fld>
            <a:endParaRPr lang="en-US"/>
          </a:p>
        </p:txBody>
      </p:sp>
    </p:spTree>
    <p:extLst>
      <p:ext uri="{BB962C8B-B14F-4D97-AF65-F5344CB8AC3E}">
        <p14:creationId xmlns:p14="http://schemas.microsoft.com/office/powerpoint/2010/main" val="1629746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13</a:t>
            </a:fld>
            <a:endParaRPr lang="en-US"/>
          </a:p>
        </p:txBody>
      </p:sp>
    </p:spTree>
    <p:extLst>
      <p:ext uri="{BB962C8B-B14F-4D97-AF65-F5344CB8AC3E}">
        <p14:creationId xmlns:p14="http://schemas.microsoft.com/office/powerpoint/2010/main" val="16370093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14</a:t>
            </a:fld>
            <a:endParaRPr lang="en-US"/>
          </a:p>
        </p:txBody>
      </p:sp>
    </p:spTree>
    <p:extLst>
      <p:ext uri="{BB962C8B-B14F-4D97-AF65-F5344CB8AC3E}">
        <p14:creationId xmlns:p14="http://schemas.microsoft.com/office/powerpoint/2010/main" val="15788286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15</a:t>
            </a:fld>
            <a:endParaRPr lang="en-US"/>
          </a:p>
        </p:txBody>
      </p:sp>
    </p:spTree>
    <p:extLst>
      <p:ext uri="{BB962C8B-B14F-4D97-AF65-F5344CB8AC3E}">
        <p14:creationId xmlns:p14="http://schemas.microsoft.com/office/powerpoint/2010/main" val="21047407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16</a:t>
            </a:fld>
            <a:endParaRPr lang="en-US"/>
          </a:p>
        </p:txBody>
      </p:sp>
    </p:spTree>
    <p:extLst>
      <p:ext uri="{BB962C8B-B14F-4D97-AF65-F5344CB8AC3E}">
        <p14:creationId xmlns:p14="http://schemas.microsoft.com/office/powerpoint/2010/main" val="18179833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17</a:t>
            </a:fld>
            <a:endParaRPr lang="en-US"/>
          </a:p>
        </p:txBody>
      </p:sp>
    </p:spTree>
    <p:extLst>
      <p:ext uri="{BB962C8B-B14F-4D97-AF65-F5344CB8AC3E}">
        <p14:creationId xmlns:p14="http://schemas.microsoft.com/office/powerpoint/2010/main" val="32352290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18</a:t>
            </a:fld>
            <a:endParaRPr lang="en-US"/>
          </a:p>
        </p:txBody>
      </p:sp>
    </p:spTree>
    <p:extLst>
      <p:ext uri="{BB962C8B-B14F-4D97-AF65-F5344CB8AC3E}">
        <p14:creationId xmlns:p14="http://schemas.microsoft.com/office/powerpoint/2010/main" val="22533879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19</a:t>
            </a:fld>
            <a:endParaRPr lang="en-US"/>
          </a:p>
        </p:txBody>
      </p:sp>
    </p:spTree>
    <p:extLst>
      <p:ext uri="{BB962C8B-B14F-4D97-AF65-F5344CB8AC3E}">
        <p14:creationId xmlns:p14="http://schemas.microsoft.com/office/powerpoint/2010/main" val="2362516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2</a:t>
            </a:fld>
            <a:endParaRPr lang="en-US"/>
          </a:p>
        </p:txBody>
      </p:sp>
    </p:spTree>
    <p:extLst>
      <p:ext uri="{BB962C8B-B14F-4D97-AF65-F5344CB8AC3E}">
        <p14:creationId xmlns:p14="http://schemas.microsoft.com/office/powerpoint/2010/main" val="15403473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Rot="1" noChangeAspect="1" noTextEdit="1"/>
          </p:cNvSpPr>
          <p:nvPr>
            <p:ph type="sldImg"/>
          </p:nvPr>
        </p:nvSpPr>
        <p:spPr bwMode="auto">
          <a:xfrm>
            <a:off x="460375" y="720725"/>
            <a:ext cx="6396038" cy="3598863"/>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Rectangle 3"/>
          <p:cNvSpPr>
            <a:spLocks noGrp="1"/>
          </p:cNvSpPr>
          <p:nvPr>
            <p:ph type="body" idx="1"/>
          </p:nvPr>
        </p:nvSpPr>
        <p:spPr bwMode="auto">
          <a:xfrm>
            <a:off x="974725" y="4559300"/>
            <a:ext cx="5365750" cy="4321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IN" altLang="en-US" smtClean="0"/>
          </a:p>
        </p:txBody>
      </p:sp>
    </p:spTree>
    <p:extLst>
      <p:ext uri="{BB962C8B-B14F-4D97-AF65-F5344CB8AC3E}">
        <p14:creationId xmlns:p14="http://schemas.microsoft.com/office/powerpoint/2010/main" val="24868623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Rot="1" noChangeAspect="1" noTextEdit="1"/>
          </p:cNvSpPr>
          <p:nvPr>
            <p:ph type="sldImg"/>
          </p:nvPr>
        </p:nvSpPr>
        <p:spPr bwMode="auto">
          <a:xfrm>
            <a:off x="460375" y="720725"/>
            <a:ext cx="6396038" cy="3598863"/>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Rectangle 3"/>
          <p:cNvSpPr>
            <a:spLocks noGrp="1"/>
          </p:cNvSpPr>
          <p:nvPr>
            <p:ph type="body" idx="1"/>
          </p:nvPr>
        </p:nvSpPr>
        <p:spPr bwMode="auto">
          <a:xfrm>
            <a:off x="974725" y="4559300"/>
            <a:ext cx="5365750" cy="4321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IN" altLang="en-US" smtClean="0"/>
          </a:p>
        </p:txBody>
      </p:sp>
    </p:spTree>
    <p:extLst>
      <p:ext uri="{BB962C8B-B14F-4D97-AF65-F5344CB8AC3E}">
        <p14:creationId xmlns:p14="http://schemas.microsoft.com/office/powerpoint/2010/main" val="5380557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22</a:t>
            </a:fld>
            <a:endParaRPr lang="en-US"/>
          </a:p>
        </p:txBody>
      </p:sp>
    </p:spTree>
    <p:extLst>
      <p:ext uri="{BB962C8B-B14F-4D97-AF65-F5344CB8AC3E}">
        <p14:creationId xmlns:p14="http://schemas.microsoft.com/office/powerpoint/2010/main" val="40120525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24</a:t>
            </a:fld>
            <a:endParaRPr lang="en-US"/>
          </a:p>
        </p:txBody>
      </p:sp>
    </p:spTree>
    <p:extLst>
      <p:ext uri="{BB962C8B-B14F-4D97-AF65-F5344CB8AC3E}">
        <p14:creationId xmlns:p14="http://schemas.microsoft.com/office/powerpoint/2010/main" val="2629597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25</a:t>
            </a:fld>
            <a:endParaRPr lang="en-US"/>
          </a:p>
        </p:txBody>
      </p:sp>
    </p:spTree>
    <p:extLst>
      <p:ext uri="{BB962C8B-B14F-4D97-AF65-F5344CB8AC3E}">
        <p14:creationId xmlns:p14="http://schemas.microsoft.com/office/powerpoint/2010/main" val="14179962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26</a:t>
            </a:fld>
            <a:endParaRPr lang="en-US"/>
          </a:p>
        </p:txBody>
      </p:sp>
    </p:spTree>
    <p:extLst>
      <p:ext uri="{BB962C8B-B14F-4D97-AF65-F5344CB8AC3E}">
        <p14:creationId xmlns:p14="http://schemas.microsoft.com/office/powerpoint/2010/main" val="21181441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27</a:t>
            </a:fld>
            <a:endParaRPr lang="en-US"/>
          </a:p>
        </p:txBody>
      </p:sp>
    </p:spTree>
    <p:extLst>
      <p:ext uri="{BB962C8B-B14F-4D97-AF65-F5344CB8AC3E}">
        <p14:creationId xmlns:p14="http://schemas.microsoft.com/office/powerpoint/2010/main" val="23082372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28</a:t>
            </a:fld>
            <a:endParaRPr lang="en-US"/>
          </a:p>
        </p:txBody>
      </p:sp>
    </p:spTree>
    <p:extLst>
      <p:ext uri="{BB962C8B-B14F-4D97-AF65-F5344CB8AC3E}">
        <p14:creationId xmlns:p14="http://schemas.microsoft.com/office/powerpoint/2010/main" val="38162697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29</a:t>
            </a:fld>
            <a:endParaRPr lang="en-US"/>
          </a:p>
        </p:txBody>
      </p:sp>
    </p:spTree>
    <p:extLst>
      <p:ext uri="{BB962C8B-B14F-4D97-AF65-F5344CB8AC3E}">
        <p14:creationId xmlns:p14="http://schemas.microsoft.com/office/powerpoint/2010/main" val="23450929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30</a:t>
            </a:fld>
            <a:endParaRPr lang="en-US"/>
          </a:p>
        </p:txBody>
      </p:sp>
    </p:spTree>
    <p:extLst>
      <p:ext uri="{BB962C8B-B14F-4D97-AF65-F5344CB8AC3E}">
        <p14:creationId xmlns:p14="http://schemas.microsoft.com/office/powerpoint/2010/main" val="1507300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3</a:t>
            </a:fld>
            <a:endParaRPr lang="en-US"/>
          </a:p>
        </p:txBody>
      </p:sp>
    </p:spTree>
    <p:extLst>
      <p:ext uri="{BB962C8B-B14F-4D97-AF65-F5344CB8AC3E}">
        <p14:creationId xmlns:p14="http://schemas.microsoft.com/office/powerpoint/2010/main" val="27188813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31</a:t>
            </a:fld>
            <a:endParaRPr lang="en-US"/>
          </a:p>
        </p:txBody>
      </p:sp>
    </p:spTree>
    <p:extLst>
      <p:ext uri="{BB962C8B-B14F-4D97-AF65-F5344CB8AC3E}">
        <p14:creationId xmlns:p14="http://schemas.microsoft.com/office/powerpoint/2010/main" val="15811063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32</a:t>
            </a:fld>
            <a:endParaRPr lang="en-US"/>
          </a:p>
        </p:txBody>
      </p:sp>
    </p:spTree>
    <p:extLst>
      <p:ext uri="{BB962C8B-B14F-4D97-AF65-F5344CB8AC3E}">
        <p14:creationId xmlns:p14="http://schemas.microsoft.com/office/powerpoint/2010/main" val="36102683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33</a:t>
            </a:fld>
            <a:endParaRPr lang="en-US"/>
          </a:p>
        </p:txBody>
      </p:sp>
    </p:spTree>
    <p:extLst>
      <p:ext uri="{BB962C8B-B14F-4D97-AF65-F5344CB8AC3E}">
        <p14:creationId xmlns:p14="http://schemas.microsoft.com/office/powerpoint/2010/main" val="36688209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34</a:t>
            </a:fld>
            <a:endParaRPr lang="en-US"/>
          </a:p>
        </p:txBody>
      </p:sp>
    </p:spTree>
    <p:extLst>
      <p:ext uri="{BB962C8B-B14F-4D97-AF65-F5344CB8AC3E}">
        <p14:creationId xmlns:p14="http://schemas.microsoft.com/office/powerpoint/2010/main" val="309084493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35</a:t>
            </a:fld>
            <a:endParaRPr lang="en-US"/>
          </a:p>
        </p:txBody>
      </p:sp>
    </p:spTree>
    <p:extLst>
      <p:ext uri="{BB962C8B-B14F-4D97-AF65-F5344CB8AC3E}">
        <p14:creationId xmlns:p14="http://schemas.microsoft.com/office/powerpoint/2010/main" val="40077722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36</a:t>
            </a:fld>
            <a:endParaRPr lang="en-US"/>
          </a:p>
        </p:txBody>
      </p:sp>
    </p:spTree>
    <p:extLst>
      <p:ext uri="{BB962C8B-B14F-4D97-AF65-F5344CB8AC3E}">
        <p14:creationId xmlns:p14="http://schemas.microsoft.com/office/powerpoint/2010/main" val="24279223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37</a:t>
            </a:fld>
            <a:endParaRPr lang="en-US"/>
          </a:p>
        </p:txBody>
      </p:sp>
    </p:spTree>
    <p:extLst>
      <p:ext uri="{BB962C8B-B14F-4D97-AF65-F5344CB8AC3E}">
        <p14:creationId xmlns:p14="http://schemas.microsoft.com/office/powerpoint/2010/main" val="33532151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38</a:t>
            </a:fld>
            <a:endParaRPr lang="en-US"/>
          </a:p>
        </p:txBody>
      </p:sp>
    </p:spTree>
    <p:extLst>
      <p:ext uri="{BB962C8B-B14F-4D97-AF65-F5344CB8AC3E}">
        <p14:creationId xmlns:p14="http://schemas.microsoft.com/office/powerpoint/2010/main" val="26316510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39</a:t>
            </a:fld>
            <a:endParaRPr lang="en-US"/>
          </a:p>
        </p:txBody>
      </p:sp>
    </p:spTree>
    <p:extLst>
      <p:ext uri="{BB962C8B-B14F-4D97-AF65-F5344CB8AC3E}">
        <p14:creationId xmlns:p14="http://schemas.microsoft.com/office/powerpoint/2010/main" val="20198785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4225052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4</a:t>
            </a:fld>
            <a:endParaRPr lang="en-US"/>
          </a:p>
        </p:txBody>
      </p:sp>
    </p:spTree>
    <p:extLst>
      <p:ext uri="{BB962C8B-B14F-4D97-AF65-F5344CB8AC3E}">
        <p14:creationId xmlns:p14="http://schemas.microsoft.com/office/powerpoint/2010/main" val="28891684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1595924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02488587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0954445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44</a:t>
            </a:fld>
            <a:endParaRPr lang="en-US"/>
          </a:p>
        </p:txBody>
      </p:sp>
    </p:spTree>
    <p:extLst>
      <p:ext uri="{BB962C8B-B14F-4D97-AF65-F5344CB8AC3E}">
        <p14:creationId xmlns:p14="http://schemas.microsoft.com/office/powerpoint/2010/main" val="86968221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45</a:t>
            </a:fld>
            <a:endParaRPr lang="en-US"/>
          </a:p>
        </p:txBody>
      </p:sp>
    </p:spTree>
    <p:extLst>
      <p:ext uri="{BB962C8B-B14F-4D97-AF65-F5344CB8AC3E}">
        <p14:creationId xmlns:p14="http://schemas.microsoft.com/office/powerpoint/2010/main" val="37287975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46</a:t>
            </a:fld>
            <a:endParaRPr lang="en-US"/>
          </a:p>
        </p:txBody>
      </p:sp>
    </p:spTree>
    <p:extLst>
      <p:ext uri="{BB962C8B-B14F-4D97-AF65-F5344CB8AC3E}">
        <p14:creationId xmlns:p14="http://schemas.microsoft.com/office/powerpoint/2010/main" val="42771202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47</a:t>
            </a:fld>
            <a:endParaRPr lang="en-US"/>
          </a:p>
        </p:txBody>
      </p:sp>
    </p:spTree>
    <p:extLst>
      <p:ext uri="{BB962C8B-B14F-4D97-AF65-F5344CB8AC3E}">
        <p14:creationId xmlns:p14="http://schemas.microsoft.com/office/powerpoint/2010/main" val="265540122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48</a:t>
            </a:fld>
            <a:endParaRPr lang="en-US"/>
          </a:p>
        </p:txBody>
      </p:sp>
    </p:spTree>
    <p:extLst>
      <p:ext uri="{BB962C8B-B14F-4D97-AF65-F5344CB8AC3E}">
        <p14:creationId xmlns:p14="http://schemas.microsoft.com/office/powerpoint/2010/main" val="265698332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49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IN" altLang="en-US" smtClean="0"/>
          </a:p>
        </p:txBody>
      </p:sp>
      <p:sp>
        <p:nvSpPr>
          <p:cNvPr id="26627" name="Slide Number Placeholder 3"/>
          <p:cNvSpPr txBox="1">
            <a:spLocks noGrp="1"/>
          </p:cNvSpPr>
          <p:nvPr/>
        </p:nvSpPr>
        <p:spPr bwMode="auto">
          <a:xfrm>
            <a:off x="4143375" y="9120188"/>
            <a:ext cx="3170238" cy="479425"/>
          </a:xfrm>
          <a:prstGeom prst="rect">
            <a:avLst/>
          </a:prstGeom>
          <a:noFill/>
          <a:ln>
            <a:miter lim="800000"/>
            <a:headEnd/>
            <a:tailEnd/>
          </a:ln>
        </p:spPr>
        <p:txBody>
          <a:bodyPr lIns="96661" tIns="48331" rIns="96661" bIns="48331" anchor="b"/>
          <a:lstStyle/>
          <a:p>
            <a:pPr algn="r" eaLnBrk="1" hangingPunct="1">
              <a:defRPr/>
            </a:pPr>
            <a:fld id="{E7F4CF20-7112-4A2D-9A60-D5B960DCC1BB}" type="slidenum">
              <a:rPr lang="en-IN" sz="1300">
                <a:latin typeface="+mn-lt"/>
                <a:cs typeface="Arial" charset="0"/>
              </a:rPr>
              <a:pPr algn="r" eaLnBrk="1" hangingPunct="1">
                <a:defRPr/>
              </a:pPr>
              <a:t>49</a:t>
            </a:fld>
            <a:endParaRPr lang="en-IN" sz="1300">
              <a:latin typeface="+mn-lt"/>
              <a:cs typeface="Arial" charset="0"/>
            </a:endParaRPr>
          </a:p>
        </p:txBody>
      </p:sp>
    </p:spTree>
    <p:extLst>
      <p:ext uri="{BB962C8B-B14F-4D97-AF65-F5344CB8AC3E}">
        <p14:creationId xmlns:p14="http://schemas.microsoft.com/office/powerpoint/2010/main" val="233393925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49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IN" altLang="en-US" smtClean="0"/>
          </a:p>
        </p:txBody>
      </p:sp>
      <p:sp>
        <p:nvSpPr>
          <p:cNvPr id="26627" name="Slide Number Placeholder 3"/>
          <p:cNvSpPr txBox="1">
            <a:spLocks noGrp="1"/>
          </p:cNvSpPr>
          <p:nvPr/>
        </p:nvSpPr>
        <p:spPr bwMode="auto">
          <a:xfrm>
            <a:off x="4143375" y="9120188"/>
            <a:ext cx="3170238" cy="479425"/>
          </a:xfrm>
          <a:prstGeom prst="rect">
            <a:avLst/>
          </a:prstGeom>
          <a:noFill/>
          <a:ln>
            <a:miter lim="800000"/>
            <a:headEnd/>
            <a:tailEnd/>
          </a:ln>
        </p:spPr>
        <p:txBody>
          <a:bodyPr lIns="96661" tIns="48331" rIns="96661" bIns="48331" anchor="b"/>
          <a:lstStyle/>
          <a:p>
            <a:pPr algn="r" eaLnBrk="1" hangingPunct="1">
              <a:defRPr/>
            </a:pPr>
            <a:fld id="{E7F4CF20-7112-4A2D-9A60-D5B960DCC1BB}" type="slidenum">
              <a:rPr lang="en-IN" sz="1300">
                <a:latin typeface="+mn-lt"/>
                <a:cs typeface="Arial" charset="0"/>
              </a:rPr>
              <a:pPr algn="r" eaLnBrk="1" hangingPunct="1">
                <a:defRPr/>
              </a:pPr>
              <a:t>50</a:t>
            </a:fld>
            <a:endParaRPr lang="en-IN" sz="1300">
              <a:latin typeface="+mn-lt"/>
              <a:cs typeface="Arial" charset="0"/>
            </a:endParaRPr>
          </a:p>
        </p:txBody>
      </p:sp>
    </p:spTree>
    <p:extLst>
      <p:ext uri="{BB962C8B-B14F-4D97-AF65-F5344CB8AC3E}">
        <p14:creationId xmlns:p14="http://schemas.microsoft.com/office/powerpoint/2010/main" val="23989991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5</a:t>
            </a:fld>
            <a:endParaRPr lang="en-US"/>
          </a:p>
        </p:txBody>
      </p:sp>
    </p:spTree>
    <p:extLst>
      <p:ext uri="{BB962C8B-B14F-4D97-AF65-F5344CB8AC3E}">
        <p14:creationId xmlns:p14="http://schemas.microsoft.com/office/powerpoint/2010/main" val="3279078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6</a:t>
            </a:fld>
            <a:endParaRPr lang="en-US"/>
          </a:p>
        </p:txBody>
      </p:sp>
    </p:spTree>
    <p:extLst>
      <p:ext uri="{BB962C8B-B14F-4D97-AF65-F5344CB8AC3E}">
        <p14:creationId xmlns:p14="http://schemas.microsoft.com/office/powerpoint/2010/main" val="3133145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7</a:t>
            </a:fld>
            <a:endParaRPr lang="en-US"/>
          </a:p>
        </p:txBody>
      </p:sp>
    </p:spTree>
    <p:extLst>
      <p:ext uri="{BB962C8B-B14F-4D97-AF65-F5344CB8AC3E}">
        <p14:creationId xmlns:p14="http://schemas.microsoft.com/office/powerpoint/2010/main" val="20349561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8</a:t>
            </a:fld>
            <a:endParaRPr lang="en-US"/>
          </a:p>
        </p:txBody>
      </p:sp>
    </p:spTree>
    <p:extLst>
      <p:ext uri="{BB962C8B-B14F-4D97-AF65-F5344CB8AC3E}">
        <p14:creationId xmlns:p14="http://schemas.microsoft.com/office/powerpoint/2010/main" val="23945469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295B1-857F-4145-BE45-C2AA0178691C}" type="slidenum">
              <a:rPr lang="en-US" smtClean="0"/>
              <a:t>9</a:t>
            </a:fld>
            <a:endParaRPr lang="en-US"/>
          </a:p>
        </p:txBody>
      </p:sp>
    </p:spTree>
    <p:extLst>
      <p:ext uri="{BB962C8B-B14F-4D97-AF65-F5344CB8AC3E}">
        <p14:creationId xmlns:p14="http://schemas.microsoft.com/office/powerpoint/2010/main" val="33335749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19AAB78-4D5D-444B-AD1D-4F4C53548241}"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6" name="Slide Number Placeholder 5"/>
          <p:cNvSpPr>
            <a:spLocks noGrp="1"/>
          </p:cNvSpPr>
          <p:nvPr>
            <p:ph type="sldNum" sz="quarter" idx="12"/>
          </p:nvPr>
        </p:nvSpPr>
        <p:spPr/>
        <p:txBody>
          <a:bodyPr/>
          <a:lstStyle/>
          <a:p>
            <a:fld id="{6255A744-DAA4-4A3D-BD9E-C311E6CB5A18}" type="slidenum">
              <a:rPr lang="en-US" smtClean="0"/>
              <a:t>‹#›</a:t>
            </a:fld>
            <a:endParaRPr lang="en-US"/>
          </a:p>
        </p:txBody>
      </p:sp>
    </p:spTree>
    <p:extLst>
      <p:ext uri="{BB962C8B-B14F-4D97-AF65-F5344CB8AC3E}">
        <p14:creationId xmlns:p14="http://schemas.microsoft.com/office/powerpoint/2010/main" val="1596284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80452BA-6E4B-487B-91CD-FE6A8B5BC2B4}"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6" name="Slide Number Placeholder 5"/>
          <p:cNvSpPr>
            <a:spLocks noGrp="1"/>
          </p:cNvSpPr>
          <p:nvPr>
            <p:ph type="sldNum" sz="quarter" idx="12"/>
          </p:nvPr>
        </p:nvSpPr>
        <p:spPr/>
        <p:txBody>
          <a:bodyPr/>
          <a:lstStyle/>
          <a:p>
            <a:fld id="{6255A744-DAA4-4A3D-BD9E-C311E6CB5A18}" type="slidenum">
              <a:rPr lang="en-US" smtClean="0"/>
              <a:t>‹#›</a:t>
            </a:fld>
            <a:endParaRPr lang="en-US"/>
          </a:p>
        </p:txBody>
      </p:sp>
    </p:spTree>
    <p:extLst>
      <p:ext uri="{BB962C8B-B14F-4D97-AF65-F5344CB8AC3E}">
        <p14:creationId xmlns:p14="http://schemas.microsoft.com/office/powerpoint/2010/main" val="1942876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74A205E-E79A-422B-B991-8F9F761B5495}"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6" name="Slide Number Placeholder 5"/>
          <p:cNvSpPr>
            <a:spLocks noGrp="1"/>
          </p:cNvSpPr>
          <p:nvPr>
            <p:ph type="sldNum" sz="quarter" idx="12"/>
          </p:nvPr>
        </p:nvSpPr>
        <p:spPr/>
        <p:txBody>
          <a:bodyPr/>
          <a:lstStyle/>
          <a:p>
            <a:fld id="{6255A744-DAA4-4A3D-BD9E-C311E6CB5A18}" type="slidenum">
              <a:rPr lang="en-US" smtClean="0"/>
              <a:t>‹#›</a:t>
            </a:fld>
            <a:endParaRPr lang="en-US"/>
          </a:p>
        </p:txBody>
      </p:sp>
    </p:spTree>
    <p:extLst>
      <p:ext uri="{BB962C8B-B14F-4D97-AF65-F5344CB8AC3E}">
        <p14:creationId xmlns:p14="http://schemas.microsoft.com/office/powerpoint/2010/main" val="11039416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609600" y="274637"/>
            <a:ext cx="109728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2" name="Shape 12"/>
          <p:cNvSpPr txBox="1">
            <a:spLocks noGrp="1"/>
          </p:cNvSpPr>
          <p:nvPr>
            <p:ph type="body" idx="1"/>
          </p:nvPr>
        </p:nvSpPr>
        <p:spPr>
          <a:xfrm>
            <a:off x="609600" y="1600200"/>
            <a:ext cx="10972800" cy="4967573"/>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extLst>
      <p:ext uri="{BB962C8B-B14F-4D97-AF65-F5344CB8AC3E}">
        <p14:creationId xmlns:p14="http://schemas.microsoft.com/office/powerpoint/2010/main" val="3114084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9DED9DC-CB51-4875-A98B-FC105AAE34C5}"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6" name="Slide Number Placeholder 5"/>
          <p:cNvSpPr>
            <a:spLocks noGrp="1"/>
          </p:cNvSpPr>
          <p:nvPr>
            <p:ph type="sldNum" sz="quarter" idx="12"/>
          </p:nvPr>
        </p:nvSpPr>
        <p:spPr/>
        <p:txBody>
          <a:bodyPr/>
          <a:lstStyle/>
          <a:p>
            <a:fld id="{6255A744-DAA4-4A3D-BD9E-C311E6CB5A18}" type="slidenum">
              <a:rPr lang="en-US" smtClean="0"/>
              <a:t>‹#›</a:t>
            </a:fld>
            <a:endParaRPr lang="en-US"/>
          </a:p>
        </p:txBody>
      </p:sp>
    </p:spTree>
    <p:extLst>
      <p:ext uri="{BB962C8B-B14F-4D97-AF65-F5344CB8AC3E}">
        <p14:creationId xmlns:p14="http://schemas.microsoft.com/office/powerpoint/2010/main" val="3086178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F78C7FE-C999-495D-BF14-5405361D41C4}"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6" name="Slide Number Placeholder 5"/>
          <p:cNvSpPr>
            <a:spLocks noGrp="1"/>
          </p:cNvSpPr>
          <p:nvPr>
            <p:ph type="sldNum" sz="quarter" idx="12"/>
          </p:nvPr>
        </p:nvSpPr>
        <p:spPr/>
        <p:txBody>
          <a:bodyPr/>
          <a:lstStyle/>
          <a:p>
            <a:fld id="{6255A744-DAA4-4A3D-BD9E-C311E6CB5A18}" type="slidenum">
              <a:rPr lang="en-US" smtClean="0"/>
              <a:t>‹#›</a:t>
            </a:fld>
            <a:endParaRPr lang="en-US"/>
          </a:p>
        </p:txBody>
      </p:sp>
    </p:spTree>
    <p:extLst>
      <p:ext uri="{BB962C8B-B14F-4D97-AF65-F5344CB8AC3E}">
        <p14:creationId xmlns:p14="http://schemas.microsoft.com/office/powerpoint/2010/main" val="7954819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EFC9646-1AF0-449E-975A-6A02D3895839}" type="datetime5">
              <a:rPr lang="en-US" smtClean="0"/>
              <a:t>4-Nov-15</a:t>
            </a:fld>
            <a:endParaRPr lang="en-US"/>
          </a:p>
        </p:txBody>
      </p:sp>
      <p:sp>
        <p:nvSpPr>
          <p:cNvPr id="6" name="Footer Placeholder 5"/>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a:t>
            </a:fld>
            <a:endParaRPr lang="en-US"/>
          </a:p>
        </p:txBody>
      </p:sp>
    </p:spTree>
    <p:extLst>
      <p:ext uri="{BB962C8B-B14F-4D97-AF65-F5344CB8AC3E}">
        <p14:creationId xmlns:p14="http://schemas.microsoft.com/office/powerpoint/2010/main" val="4174965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1F4CC39-FB6F-48E8-BD32-46A22935D4E2}" type="datetime5">
              <a:rPr lang="en-US" smtClean="0"/>
              <a:t>4-Nov-15</a:t>
            </a:fld>
            <a:endParaRPr lang="en-US"/>
          </a:p>
        </p:txBody>
      </p:sp>
      <p:sp>
        <p:nvSpPr>
          <p:cNvPr id="8" name="Footer Placeholder 7"/>
          <p:cNvSpPr>
            <a:spLocks noGrp="1"/>
          </p:cNvSpPr>
          <p:nvPr>
            <p:ph type="ftr" sz="quarter" idx="11"/>
          </p:nvPr>
        </p:nvSpPr>
        <p:spPr/>
        <p:txBody>
          <a:bodyPr/>
          <a:lstStyle/>
          <a:p>
            <a:r>
              <a:rPr lang="en-US" smtClean="0"/>
              <a:t>Colloquium, Dept of EE, IITB</a:t>
            </a:r>
            <a:endParaRPr lang="en-US"/>
          </a:p>
        </p:txBody>
      </p:sp>
      <p:sp>
        <p:nvSpPr>
          <p:cNvPr id="9" name="Slide Number Placeholder 8"/>
          <p:cNvSpPr>
            <a:spLocks noGrp="1"/>
          </p:cNvSpPr>
          <p:nvPr>
            <p:ph type="sldNum" sz="quarter" idx="12"/>
          </p:nvPr>
        </p:nvSpPr>
        <p:spPr/>
        <p:txBody>
          <a:bodyPr/>
          <a:lstStyle/>
          <a:p>
            <a:fld id="{6255A744-DAA4-4A3D-BD9E-C311E6CB5A18}" type="slidenum">
              <a:rPr lang="en-US" smtClean="0"/>
              <a:t>‹#›</a:t>
            </a:fld>
            <a:endParaRPr lang="en-US"/>
          </a:p>
        </p:txBody>
      </p:sp>
    </p:spTree>
    <p:extLst>
      <p:ext uri="{BB962C8B-B14F-4D97-AF65-F5344CB8AC3E}">
        <p14:creationId xmlns:p14="http://schemas.microsoft.com/office/powerpoint/2010/main" val="13207509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A271F07-CE14-4230-8878-5C5177AD34E1}" type="datetime5">
              <a:rPr lang="en-US" smtClean="0"/>
              <a:t>4-Nov-15</a:t>
            </a:fld>
            <a:endParaRPr lang="en-US"/>
          </a:p>
        </p:txBody>
      </p:sp>
      <p:sp>
        <p:nvSpPr>
          <p:cNvPr id="4" name="Footer Placeholder 3"/>
          <p:cNvSpPr>
            <a:spLocks noGrp="1"/>
          </p:cNvSpPr>
          <p:nvPr>
            <p:ph type="ftr" sz="quarter" idx="11"/>
          </p:nvPr>
        </p:nvSpPr>
        <p:spPr/>
        <p:txBody>
          <a:bodyPr/>
          <a:lstStyle/>
          <a:p>
            <a:r>
              <a:rPr lang="en-US" smtClean="0"/>
              <a:t>Colloquium, Dept of EE, IITB</a:t>
            </a:r>
            <a:endParaRPr lang="en-US"/>
          </a:p>
        </p:txBody>
      </p:sp>
      <p:sp>
        <p:nvSpPr>
          <p:cNvPr id="5" name="Slide Number Placeholder 4"/>
          <p:cNvSpPr>
            <a:spLocks noGrp="1"/>
          </p:cNvSpPr>
          <p:nvPr>
            <p:ph type="sldNum" sz="quarter" idx="12"/>
          </p:nvPr>
        </p:nvSpPr>
        <p:spPr/>
        <p:txBody>
          <a:bodyPr/>
          <a:lstStyle/>
          <a:p>
            <a:fld id="{6255A744-DAA4-4A3D-BD9E-C311E6CB5A18}" type="slidenum">
              <a:rPr lang="en-US" smtClean="0"/>
              <a:t>‹#›</a:t>
            </a:fld>
            <a:endParaRPr lang="en-US"/>
          </a:p>
        </p:txBody>
      </p:sp>
    </p:spTree>
    <p:extLst>
      <p:ext uri="{BB962C8B-B14F-4D97-AF65-F5344CB8AC3E}">
        <p14:creationId xmlns:p14="http://schemas.microsoft.com/office/powerpoint/2010/main" val="450720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CD9A5C-577E-4D4B-8F47-5C4C25110678}" type="datetime5">
              <a:rPr lang="en-US" smtClean="0"/>
              <a:t>4-Nov-15</a:t>
            </a:fld>
            <a:endParaRPr lang="en-US"/>
          </a:p>
        </p:txBody>
      </p:sp>
      <p:sp>
        <p:nvSpPr>
          <p:cNvPr id="3" name="Footer Placeholder 2"/>
          <p:cNvSpPr>
            <a:spLocks noGrp="1"/>
          </p:cNvSpPr>
          <p:nvPr>
            <p:ph type="ftr" sz="quarter" idx="11"/>
          </p:nvPr>
        </p:nvSpPr>
        <p:spPr/>
        <p:txBody>
          <a:bodyPr/>
          <a:lstStyle/>
          <a:p>
            <a:r>
              <a:rPr lang="en-US" smtClean="0"/>
              <a:t>Colloquium, Dept of EE, IITB</a:t>
            </a:r>
            <a:endParaRPr lang="en-US"/>
          </a:p>
        </p:txBody>
      </p:sp>
      <p:sp>
        <p:nvSpPr>
          <p:cNvPr id="4" name="Slide Number Placeholder 3"/>
          <p:cNvSpPr>
            <a:spLocks noGrp="1"/>
          </p:cNvSpPr>
          <p:nvPr>
            <p:ph type="sldNum" sz="quarter" idx="12"/>
          </p:nvPr>
        </p:nvSpPr>
        <p:spPr/>
        <p:txBody>
          <a:bodyPr/>
          <a:lstStyle/>
          <a:p>
            <a:fld id="{6255A744-DAA4-4A3D-BD9E-C311E6CB5A18}" type="slidenum">
              <a:rPr lang="en-US" smtClean="0"/>
              <a:t>‹#›</a:t>
            </a:fld>
            <a:endParaRPr lang="en-US"/>
          </a:p>
        </p:txBody>
      </p:sp>
    </p:spTree>
    <p:extLst>
      <p:ext uri="{BB962C8B-B14F-4D97-AF65-F5344CB8AC3E}">
        <p14:creationId xmlns:p14="http://schemas.microsoft.com/office/powerpoint/2010/main" val="2379807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760C76A-A103-46DF-BA77-05F1B2EF95AF}" type="datetime5">
              <a:rPr lang="en-US" smtClean="0"/>
              <a:t>4-Nov-15</a:t>
            </a:fld>
            <a:endParaRPr lang="en-US"/>
          </a:p>
        </p:txBody>
      </p:sp>
      <p:sp>
        <p:nvSpPr>
          <p:cNvPr id="6" name="Footer Placeholder 5"/>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a:t>
            </a:fld>
            <a:endParaRPr lang="en-US"/>
          </a:p>
        </p:txBody>
      </p:sp>
    </p:spTree>
    <p:extLst>
      <p:ext uri="{BB962C8B-B14F-4D97-AF65-F5344CB8AC3E}">
        <p14:creationId xmlns:p14="http://schemas.microsoft.com/office/powerpoint/2010/main" val="900272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163F944-0187-4DC4-A02F-AAE4082D2218}" type="datetime5">
              <a:rPr lang="en-US" smtClean="0"/>
              <a:t>4-Nov-15</a:t>
            </a:fld>
            <a:endParaRPr lang="en-US"/>
          </a:p>
        </p:txBody>
      </p:sp>
      <p:sp>
        <p:nvSpPr>
          <p:cNvPr id="6" name="Footer Placeholder 5"/>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a:t>
            </a:fld>
            <a:endParaRPr lang="en-US"/>
          </a:p>
        </p:txBody>
      </p:sp>
    </p:spTree>
    <p:extLst>
      <p:ext uri="{BB962C8B-B14F-4D97-AF65-F5344CB8AC3E}">
        <p14:creationId xmlns:p14="http://schemas.microsoft.com/office/powerpoint/2010/main" val="2158462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F1F448-D4E0-4F50-B2C5-0BC6B98FAEA8}" type="datetime5">
              <a:rPr lang="en-US" smtClean="0"/>
              <a:t>4-Nov-15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Colloquium, Dept of EE, IITB</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55A744-DAA4-4A3D-BD9E-C311E6CB5A18}" type="slidenum">
              <a:rPr lang="en-US" smtClean="0"/>
              <a:t>‹#›</a:t>
            </a:fld>
            <a:endParaRPr lang="en-US"/>
          </a:p>
        </p:txBody>
      </p:sp>
    </p:spTree>
    <p:extLst>
      <p:ext uri="{BB962C8B-B14F-4D97-AF65-F5344CB8AC3E}">
        <p14:creationId xmlns:p14="http://schemas.microsoft.com/office/powerpoint/2010/main" val="4044224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3.jpeg"/><Relationship Id="rId5" Type="http://schemas.openxmlformats.org/officeDocument/2006/relationships/image" Target="../media/image7.jpeg"/><Relationship Id="rId10" Type="http://schemas.openxmlformats.org/officeDocument/2006/relationships/image" Target="../media/image12.jpeg"/><Relationship Id="rId4" Type="http://schemas.openxmlformats.org/officeDocument/2006/relationships/image" Target="../media/image6.jpeg"/><Relationship Id="rId9" Type="http://schemas.openxmlformats.org/officeDocument/2006/relationships/image" Target="../media/image11.jpeg"/></Relationships>
</file>

<file path=ppt/slides/_rels/slide21.xml.rels><?xml version="1.0" encoding="UTF-8" standalone="yes"?>
<Relationships xmlns="http://schemas.openxmlformats.org/package/2006/relationships"><Relationship Id="rId8" Type="http://schemas.openxmlformats.org/officeDocument/2006/relationships/image" Target="../media/image11.jpeg"/><Relationship Id="rId13" Type="http://schemas.openxmlformats.org/officeDocument/2006/relationships/image" Target="../media/image17.png"/><Relationship Id="rId3" Type="http://schemas.openxmlformats.org/officeDocument/2006/relationships/image" Target="../media/image5.jpeg"/><Relationship Id="rId7" Type="http://schemas.openxmlformats.org/officeDocument/2006/relationships/image" Target="../media/image15.jpeg"/><Relationship Id="rId12"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14.png"/><Relationship Id="rId11" Type="http://schemas.openxmlformats.org/officeDocument/2006/relationships/image" Target="../media/image10.png"/><Relationship Id="rId5" Type="http://schemas.openxmlformats.org/officeDocument/2006/relationships/image" Target="../media/image7.jpeg"/><Relationship Id="rId10" Type="http://schemas.openxmlformats.org/officeDocument/2006/relationships/image" Target="../media/image13.jpeg"/><Relationship Id="rId4" Type="http://schemas.openxmlformats.org/officeDocument/2006/relationships/image" Target="../media/image6.jpeg"/><Relationship Id="rId9" Type="http://schemas.openxmlformats.org/officeDocument/2006/relationships/image" Target="../media/image12.jpeg"/><Relationship Id="rId14" Type="http://schemas.openxmlformats.org/officeDocument/2006/relationships/image" Target="../media/image18.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paer.rutgers.edu/pt3/experiment.php?topicid=13&amp;exptid=121" TargetMode="External"/><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www.et.iitb.ac.in/" TargetMode="External"/><Relationship Id="rId2" Type="http://schemas.openxmlformats.org/officeDocument/2006/relationships/notesSlide" Target="../notesSlides/notesSlide48.xml"/><Relationship Id="rId1" Type="http://schemas.openxmlformats.org/officeDocument/2006/relationships/slideLayout" Target="../slideLayouts/slideLayout7.xml"/><Relationship Id="rId6" Type="http://schemas.openxmlformats.org/officeDocument/2006/relationships/hyperlink" Target="https://cft.vanderbilt.edu/guides-sub-pages/flipping-the-classroom/" TargetMode="External"/><Relationship Id="rId5" Type="http://schemas.openxmlformats.org/officeDocument/2006/relationships/hyperlink" Target="http://blog.peerinstruction.net/" TargetMode="External"/><Relationship Id="rId4" Type="http://schemas.openxmlformats.org/officeDocument/2006/relationships/hyperlink" Target="http://www.cwsei.ubc.ca/resources/clickers.htm"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1" y="386390"/>
            <a:ext cx="10515600" cy="1576232"/>
          </a:xfrm>
        </p:spPr>
        <p:txBody>
          <a:bodyPr>
            <a:normAutofit/>
          </a:bodyPr>
          <a:lstStyle/>
          <a:p>
            <a:r>
              <a:rPr lang="en-US" sz="4800" b="1" dirty="0" smtClean="0"/>
              <a:t>Active learning strategies for improving student learning and engagement </a:t>
            </a:r>
            <a:endParaRPr lang="en-US" sz="4800" dirty="0"/>
          </a:p>
        </p:txBody>
      </p:sp>
      <p:sp>
        <p:nvSpPr>
          <p:cNvPr id="3" name="Subtitle 2"/>
          <p:cNvSpPr>
            <a:spLocks noGrp="1"/>
          </p:cNvSpPr>
          <p:nvPr>
            <p:ph type="subTitle" idx="1"/>
          </p:nvPr>
        </p:nvSpPr>
        <p:spPr>
          <a:xfrm>
            <a:off x="1524000" y="2557238"/>
            <a:ext cx="9144000" cy="1892099"/>
          </a:xfrm>
        </p:spPr>
        <p:txBody>
          <a:bodyPr>
            <a:normAutofit/>
          </a:bodyPr>
          <a:lstStyle/>
          <a:p>
            <a:pPr lvl="0" fontAlgn="base">
              <a:lnSpc>
                <a:spcPct val="100000"/>
              </a:lnSpc>
              <a:spcBef>
                <a:spcPts val="0"/>
              </a:spcBef>
              <a:spcAft>
                <a:spcPts val="1200"/>
              </a:spcAft>
            </a:pPr>
            <a:r>
              <a:rPr lang="en-US" sz="3200" b="1" dirty="0" smtClean="0">
                <a:solidFill>
                  <a:srgbClr val="002060"/>
                </a:solidFill>
                <a:latin typeface="Calibri" pitchFamily="34" charset="0"/>
                <a:cs typeface="Arial" charset="0"/>
              </a:rPr>
              <a:t>Sahana Murthy</a:t>
            </a:r>
            <a:endParaRPr lang="en-US" sz="3200" b="1" dirty="0">
              <a:solidFill>
                <a:prstClr val="black"/>
              </a:solidFill>
              <a:latin typeface="Calibri" pitchFamily="34" charset="0"/>
              <a:cs typeface="Arial" charset="0"/>
            </a:endParaRPr>
          </a:p>
          <a:p>
            <a:pPr lvl="0" fontAlgn="base">
              <a:lnSpc>
                <a:spcPct val="100000"/>
              </a:lnSpc>
              <a:spcBef>
                <a:spcPts val="0"/>
              </a:spcBef>
              <a:spcAft>
                <a:spcPct val="0"/>
              </a:spcAft>
            </a:pPr>
            <a:r>
              <a:rPr lang="en-US" sz="2800" dirty="0">
                <a:solidFill>
                  <a:prstClr val="black"/>
                </a:solidFill>
                <a:latin typeface="Calibri" pitchFamily="34" charset="0"/>
                <a:cs typeface="Arial" charset="0"/>
              </a:rPr>
              <a:t>IDP in Educational Technology</a:t>
            </a:r>
          </a:p>
          <a:p>
            <a:pPr lvl="0" fontAlgn="base">
              <a:lnSpc>
                <a:spcPct val="100000"/>
              </a:lnSpc>
              <a:spcBef>
                <a:spcPts val="0"/>
              </a:spcBef>
              <a:spcAft>
                <a:spcPts val="1200"/>
              </a:spcAft>
            </a:pPr>
            <a:r>
              <a:rPr lang="en-US" sz="2800" dirty="0">
                <a:solidFill>
                  <a:prstClr val="black"/>
                </a:solidFill>
                <a:latin typeface="Calibri" pitchFamily="34" charset="0"/>
                <a:cs typeface="Arial" charset="0"/>
              </a:rPr>
              <a:t>Indian Institute of Technology </a:t>
            </a:r>
            <a:r>
              <a:rPr lang="en-US" sz="2800" dirty="0" smtClean="0">
                <a:solidFill>
                  <a:prstClr val="black"/>
                </a:solidFill>
                <a:latin typeface="Calibri" pitchFamily="34" charset="0"/>
                <a:cs typeface="Arial" charset="0"/>
              </a:rPr>
              <a:t>Bombay</a:t>
            </a:r>
            <a:endParaRPr lang="en-US" sz="2800" dirty="0">
              <a:solidFill>
                <a:prstClr val="black"/>
              </a:solidFill>
              <a:latin typeface="Calibri" pitchFamily="34" charset="0"/>
              <a:cs typeface="Arial" charset="0"/>
            </a:endParaRPr>
          </a:p>
        </p:txBody>
      </p:sp>
      <p:pic>
        <p:nvPicPr>
          <p:cNvPr id="7" name="Picture 6" descr="http://upload.wikimedia.org/wikipedia/sa/d/da/IIT_Bombay_logo.png"/>
          <p:cNvPicPr>
            <a:picLocks noChangeAspect="1" noChangeArrowheads="1"/>
          </p:cNvPicPr>
          <p:nvPr/>
        </p:nvPicPr>
        <p:blipFill>
          <a:blip r:embed="rId3"/>
          <a:srcRect/>
          <a:stretch>
            <a:fillRect/>
          </a:stretch>
        </p:blipFill>
        <p:spPr bwMode="auto">
          <a:xfrm>
            <a:off x="5600700" y="4583151"/>
            <a:ext cx="990600" cy="971682"/>
          </a:xfrm>
          <a:prstGeom prst="rect">
            <a:avLst/>
          </a:prstGeom>
          <a:noFill/>
          <a:ln w="9525">
            <a:noFill/>
            <a:miter lim="800000"/>
            <a:headEnd/>
            <a:tailEnd/>
          </a:ln>
        </p:spPr>
      </p:pic>
      <p:sp>
        <p:nvSpPr>
          <p:cNvPr id="8" name="Shape 86"/>
          <p:cNvSpPr txBox="1">
            <a:spLocks/>
          </p:cNvSpPr>
          <p:nvPr/>
        </p:nvSpPr>
        <p:spPr>
          <a:xfrm>
            <a:off x="1600200" y="5891446"/>
            <a:ext cx="8991600" cy="765831"/>
          </a:xfrm>
          <a:prstGeom prst="rect">
            <a:avLst/>
          </a:prstGeom>
          <a:noFill/>
          <a:ln>
            <a:noFill/>
          </a:ln>
        </p:spPr>
        <p:txBody>
          <a:bodyPr vert="horz" lIns="91425" tIns="45700" rIns="91425" bIns="45700" rtlCol="0" anchor="t" anchorCtr="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buClr>
                <a:schemeClr val="dk1"/>
              </a:buClr>
              <a:buSzPct val="25000"/>
              <a:buFont typeface="Arial"/>
              <a:buNone/>
            </a:pPr>
            <a:r>
              <a:rPr lang="en" dirty="0" smtClean="0"/>
              <a:t>Colloquium at Dept of Electrical Engineering, IIT Bombay</a:t>
            </a:r>
          </a:p>
          <a:p>
            <a:pPr>
              <a:lnSpc>
                <a:spcPct val="100000"/>
              </a:lnSpc>
              <a:spcBef>
                <a:spcPts val="0"/>
              </a:spcBef>
              <a:buClr>
                <a:schemeClr val="dk1"/>
              </a:buClr>
              <a:buSzPct val="25000"/>
              <a:buFont typeface="Arial"/>
              <a:buNone/>
            </a:pPr>
            <a:r>
              <a:rPr lang="en" dirty="0" smtClean="0"/>
              <a:t>November 4, 2015</a:t>
            </a:r>
            <a:endParaRPr lang="en" dirty="0"/>
          </a:p>
        </p:txBody>
      </p:sp>
    </p:spTree>
    <p:extLst>
      <p:ext uri="{BB962C8B-B14F-4D97-AF65-F5344CB8AC3E}">
        <p14:creationId xmlns:p14="http://schemas.microsoft.com/office/powerpoint/2010/main" val="14507162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6709"/>
            <a:ext cx="10515600" cy="984173"/>
          </a:xfrm>
        </p:spPr>
        <p:txBody>
          <a:bodyPr/>
          <a:lstStyle/>
          <a:p>
            <a:pPr algn="ctr"/>
            <a:r>
              <a:rPr lang="en-US" b="1" dirty="0" smtClean="0">
                <a:solidFill>
                  <a:srgbClr val="800000"/>
                </a:solidFill>
              </a:rPr>
              <a:t>Why ‘interactive lectures’ may not be enough</a:t>
            </a:r>
            <a:endParaRPr lang="en-US" b="1" dirty="0"/>
          </a:p>
        </p:txBody>
      </p:sp>
      <p:sp>
        <p:nvSpPr>
          <p:cNvPr id="3" name="Content Placeholder 2"/>
          <p:cNvSpPr>
            <a:spLocks noGrp="1"/>
          </p:cNvSpPr>
          <p:nvPr>
            <p:ph idx="1"/>
          </p:nvPr>
        </p:nvSpPr>
        <p:spPr>
          <a:xfrm>
            <a:off x="503665" y="1089646"/>
            <a:ext cx="10959790" cy="4351338"/>
          </a:xfrm>
        </p:spPr>
        <p:txBody>
          <a:bodyPr>
            <a:noAutofit/>
          </a:bodyPr>
          <a:lstStyle/>
          <a:p>
            <a:pPr marL="234950" indent="-234950">
              <a:lnSpc>
                <a:spcPct val="100000"/>
              </a:lnSpc>
            </a:pPr>
            <a:r>
              <a:rPr lang="en-IN" dirty="0" smtClean="0">
                <a:solidFill>
                  <a:schemeClr val="bg2">
                    <a:lumMod val="50000"/>
                  </a:schemeClr>
                </a:solidFill>
              </a:rPr>
              <a:t>Students don’t pay utmost attention throughout the lecture.</a:t>
            </a:r>
          </a:p>
          <a:p>
            <a:pPr marL="234950" indent="-234950">
              <a:lnSpc>
                <a:spcPct val="100000"/>
              </a:lnSpc>
              <a:spcBef>
                <a:spcPts val="1200"/>
              </a:spcBef>
            </a:pPr>
            <a:r>
              <a:rPr lang="en-IN" dirty="0" smtClean="0">
                <a:solidFill>
                  <a:schemeClr val="bg2">
                    <a:lumMod val="50000"/>
                  </a:schemeClr>
                </a:solidFill>
              </a:rPr>
              <a:t>Students </a:t>
            </a:r>
            <a:r>
              <a:rPr lang="en-IN" i="1" dirty="0" smtClean="0">
                <a:solidFill>
                  <a:schemeClr val="bg2">
                    <a:lumMod val="50000"/>
                  </a:schemeClr>
                </a:solidFill>
              </a:rPr>
              <a:t>think</a:t>
            </a:r>
            <a:r>
              <a:rPr lang="en-IN" dirty="0" smtClean="0">
                <a:solidFill>
                  <a:schemeClr val="bg2">
                    <a:lumMod val="50000"/>
                  </a:schemeClr>
                </a:solidFill>
              </a:rPr>
              <a:t> that they understand because they can follow the lecture.</a:t>
            </a:r>
          </a:p>
          <a:p>
            <a:pPr marL="457200" lvl="1" indent="0">
              <a:lnSpc>
                <a:spcPct val="100000"/>
              </a:lnSpc>
              <a:buNone/>
            </a:pPr>
            <a:r>
              <a:rPr lang="en-IN" dirty="0" smtClean="0">
                <a:solidFill>
                  <a:schemeClr val="bg2">
                    <a:lumMod val="50000"/>
                  </a:schemeClr>
                </a:solidFill>
              </a:rPr>
              <a:t>- They are not confronted with their misconceptions immediately.</a:t>
            </a:r>
            <a:endParaRPr lang="en-IN" sz="2400" dirty="0">
              <a:solidFill>
                <a:schemeClr val="bg2">
                  <a:lumMod val="50000"/>
                </a:schemeClr>
              </a:solidFill>
            </a:endParaRPr>
          </a:p>
          <a:p>
            <a:pPr marL="234950" indent="-234950">
              <a:lnSpc>
                <a:spcPct val="100000"/>
              </a:lnSpc>
              <a:spcBef>
                <a:spcPts val="1200"/>
              </a:spcBef>
            </a:pPr>
            <a:r>
              <a:rPr lang="en-IN" dirty="0">
                <a:solidFill>
                  <a:schemeClr val="bg2">
                    <a:lumMod val="50000"/>
                  </a:schemeClr>
                </a:solidFill>
              </a:rPr>
              <a:t>D</a:t>
            </a:r>
            <a:r>
              <a:rPr lang="en-IN" dirty="0" smtClean="0">
                <a:solidFill>
                  <a:schemeClr val="bg2">
                    <a:lumMod val="50000"/>
                  </a:schemeClr>
                </a:solidFill>
              </a:rPr>
              <a:t>ifficult to ensure that all students in the class participate actively.</a:t>
            </a:r>
          </a:p>
          <a:p>
            <a:pPr lvl="1">
              <a:lnSpc>
                <a:spcPct val="100000"/>
              </a:lnSpc>
              <a:buFontTx/>
              <a:buChar char="-"/>
            </a:pPr>
            <a:r>
              <a:rPr lang="en-IN" dirty="0" smtClean="0">
                <a:solidFill>
                  <a:schemeClr val="bg2">
                    <a:lumMod val="50000"/>
                  </a:schemeClr>
                </a:solidFill>
              </a:rPr>
              <a:t>Students with high motivation / achievement levels drive the pace</a:t>
            </a:r>
          </a:p>
          <a:p>
            <a:pPr lvl="1">
              <a:lnSpc>
                <a:spcPct val="100000"/>
              </a:lnSpc>
              <a:buFontTx/>
              <a:buChar char="-"/>
            </a:pPr>
            <a:r>
              <a:rPr lang="en-IN" dirty="0" smtClean="0">
                <a:solidFill>
                  <a:schemeClr val="bg2">
                    <a:lumMod val="50000"/>
                  </a:schemeClr>
                </a:solidFill>
              </a:rPr>
              <a:t>Students with low achievement levels get left behind.</a:t>
            </a:r>
            <a:endParaRPr lang="en-IN" sz="2800" dirty="0">
              <a:solidFill>
                <a:schemeClr val="bg2">
                  <a:lumMod val="50000"/>
                </a:schemeClr>
              </a:solidFill>
            </a:endParaRPr>
          </a:p>
          <a:p>
            <a:pPr marL="234950" indent="-234950">
              <a:lnSpc>
                <a:spcPct val="100000"/>
              </a:lnSpc>
              <a:spcBef>
                <a:spcPts val="1200"/>
              </a:spcBef>
            </a:pPr>
            <a:r>
              <a:rPr lang="en-IN" dirty="0" smtClean="0">
                <a:solidFill>
                  <a:schemeClr val="bg2">
                    <a:lumMod val="50000"/>
                  </a:schemeClr>
                </a:solidFill>
              </a:rPr>
              <a:t>Students have a barrier to responding directly to the instructor.</a:t>
            </a:r>
          </a:p>
          <a:p>
            <a:pPr marL="742950" lvl="1" indent="-342900">
              <a:lnSpc>
                <a:spcPct val="100000"/>
              </a:lnSpc>
              <a:buFontTx/>
              <a:buChar char="-"/>
            </a:pPr>
            <a:r>
              <a:rPr lang="en-IN" dirty="0" smtClean="0">
                <a:solidFill>
                  <a:schemeClr val="bg2">
                    <a:lumMod val="50000"/>
                  </a:schemeClr>
                </a:solidFill>
              </a:rPr>
              <a:t>Shy students don’t ask questions, or give answer, even if they have one.</a:t>
            </a:r>
          </a:p>
          <a:p>
            <a:pPr marL="742950" lvl="1" indent="-342900">
              <a:lnSpc>
                <a:spcPct val="100000"/>
              </a:lnSpc>
              <a:buFontTx/>
              <a:buChar char="-"/>
            </a:pPr>
            <a:r>
              <a:rPr lang="en-IN" dirty="0" smtClean="0">
                <a:solidFill>
                  <a:schemeClr val="bg2">
                    <a:lumMod val="50000"/>
                  </a:schemeClr>
                </a:solidFill>
              </a:rPr>
              <a:t>Forcing all students to respond tends to be counter-productive.</a:t>
            </a:r>
          </a:p>
          <a:p>
            <a:pPr marL="0" indent="-57150" algn="ctr">
              <a:lnSpc>
                <a:spcPct val="100000"/>
              </a:lnSpc>
              <a:spcBef>
                <a:spcPts val="1800"/>
              </a:spcBef>
              <a:buNone/>
            </a:pPr>
            <a:r>
              <a:rPr lang="en-US" dirty="0" smtClean="0">
                <a:solidFill>
                  <a:srgbClr val="0000FF"/>
                </a:solidFill>
                <a:latin typeface="Calibri" pitchFamily="34" charset="0"/>
                <a:cs typeface="Calibri" pitchFamily="34" charset="0"/>
              </a:rPr>
              <a:t>But … is there data? Evidence? </a:t>
            </a:r>
          </a:p>
          <a:p>
            <a:pPr marL="0" indent="-57150" algn="ctr">
              <a:lnSpc>
                <a:spcPct val="100000"/>
              </a:lnSpc>
              <a:spcBef>
                <a:spcPts val="600"/>
              </a:spcBef>
              <a:buNone/>
            </a:pPr>
            <a:r>
              <a:rPr lang="en-US" dirty="0" smtClean="0">
                <a:solidFill>
                  <a:srgbClr val="0000FF"/>
                </a:solidFill>
                <a:latin typeface="Calibri" pitchFamily="34" charset="0"/>
                <a:cs typeface="Calibri" pitchFamily="34" charset="0"/>
              </a:rPr>
              <a:t>Let’s examine some empirical results. </a:t>
            </a:r>
          </a:p>
          <a:p>
            <a:pPr marL="400050" lvl="1" indent="0">
              <a:lnSpc>
                <a:spcPct val="100000"/>
              </a:lnSpc>
              <a:buNone/>
            </a:pPr>
            <a:endParaRPr lang="en-IN" dirty="0" smtClean="0">
              <a:solidFill>
                <a:schemeClr val="tx1">
                  <a:lumMod val="95000"/>
                  <a:lumOff val="5000"/>
                </a:schemeClr>
              </a:solidFill>
            </a:endParaRPr>
          </a:p>
          <a:p>
            <a:pPr marL="742950" lvl="1" indent="-342900">
              <a:lnSpc>
                <a:spcPct val="100000"/>
              </a:lnSpc>
              <a:buFontTx/>
              <a:buChar char="-"/>
            </a:pPr>
            <a:endParaRPr lang="en-IN" dirty="0" smtClean="0">
              <a:solidFill>
                <a:schemeClr val="tx1">
                  <a:lumMod val="95000"/>
                  <a:lumOff val="5000"/>
                </a:schemeClr>
              </a:solidFill>
            </a:endParaRP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10</a:t>
            </a:fld>
            <a:endParaRPr lang="en-US"/>
          </a:p>
        </p:txBody>
      </p:sp>
    </p:spTree>
    <p:extLst>
      <p:ext uri="{BB962C8B-B14F-4D97-AF65-F5344CB8AC3E}">
        <p14:creationId xmlns:p14="http://schemas.microsoft.com/office/powerpoint/2010/main" val="39672490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4407"/>
            <a:ext cx="10515600" cy="703881"/>
          </a:xfrm>
        </p:spPr>
        <p:txBody>
          <a:bodyPr/>
          <a:lstStyle/>
          <a:p>
            <a:pPr algn="ctr"/>
            <a:r>
              <a:rPr lang="en-US" b="1" dirty="0" smtClean="0">
                <a:solidFill>
                  <a:srgbClr val="800000"/>
                </a:solidFill>
              </a:rPr>
              <a:t>Evidence for active learning – 1</a:t>
            </a:r>
            <a:endParaRPr lang="en-US" b="1"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11</a:t>
            </a:fld>
            <a:endParaRPr lang="en-US"/>
          </a:p>
        </p:txBody>
      </p:sp>
      <p:sp>
        <p:nvSpPr>
          <p:cNvPr id="9" name="Text Box 4"/>
          <p:cNvSpPr txBox="1">
            <a:spLocks noChangeArrowheads="1"/>
          </p:cNvSpPr>
          <p:nvPr/>
        </p:nvSpPr>
        <p:spPr bwMode="auto">
          <a:xfrm>
            <a:off x="827046" y="6231752"/>
            <a:ext cx="10837128" cy="581025"/>
          </a:xfrm>
          <a:prstGeom prst="rect">
            <a:avLst/>
          </a:prstGeom>
          <a:solidFill>
            <a:schemeClr val="bg1"/>
          </a:solidFill>
          <a:ln w="9525">
            <a:noFill/>
            <a:miter lim="800000"/>
            <a:headEnd/>
            <a:tailEnd/>
          </a:ln>
        </p:spPr>
        <p:txBody>
          <a:bodyPr wrap="square" lIns="72000" rIns="72000">
            <a:spAutoFit/>
          </a:bodyPr>
          <a:lstStyle/>
          <a:p>
            <a:r>
              <a:rPr lang="en-US" sz="1600" dirty="0">
                <a:solidFill>
                  <a:srgbClr val="007006"/>
                </a:solidFill>
                <a:latin typeface="Calibri" pitchFamily="34" charset="0"/>
                <a:cs typeface="Calibri" pitchFamily="34" charset="0"/>
              </a:rPr>
              <a:t>R. Hake, “</a:t>
            </a:r>
            <a:r>
              <a:rPr lang="en-IN" sz="1600" dirty="0">
                <a:solidFill>
                  <a:srgbClr val="007006"/>
                </a:solidFill>
                <a:latin typeface="Calibri" pitchFamily="34" charset="0"/>
                <a:cs typeface="Calibri" pitchFamily="34" charset="0"/>
              </a:rPr>
              <a:t>Interactive-engagement versus traditional methods: A six-thousand student survey of  mechanics test data for introductory physics courses” </a:t>
            </a:r>
            <a:r>
              <a:rPr lang="en-US" sz="1600" dirty="0" smtClean="0">
                <a:solidFill>
                  <a:srgbClr val="007006"/>
                </a:solidFill>
                <a:latin typeface="Calibri" pitchFamily="34" charset="0"/>
                <a:cs typeface="Calibri" pitchFamily="34" charset="0"/>
              </a:rPr>
              <a:t>Am. J. Phys., </a:t>
            </a:r>
            <a:r>
              <a:rPr lang="en-US" sz="1600" b="1" dirty="0">
                <a:solidFill>
                  <a:srgbClr val="007006"/>
                </a:solidFill>
                <a:latin typeface="Calibri" pitchFamily="34" charset="0"/>
                <a:cs typeface="Calibri" pitchFamily="34" charset="0"/>
              </a:rPr>
              <a:t>66</a:t>
            </a:r>
            <a:r>
              <a:rPr lang="en-US" sz="1600" dirty="0">
                <a:solidFill>
                  <a:srgbClr val="007006"/>
                </a:solidFill>
                <a:latin typeface="Calibri" pitchFamily="34" charset="0"/>
                <a:cs typeface="Calibri" pitchFamily="34" charset="0"/>
              </a:rPr>
              <a:t> (1998)</a:t>
            </a:r>
          </a:p>
        </p:txBody>
      </p:sp>
      <p:sp>
        <p:nvSpPr>
          <p:cNvPr id="10" name="Text Box 11"/>
          <p:cNvSpPr txBox="1">
            <a:spLocks noChangeArrowheads="1"/>
          </p:cNvSpPr>
          <p:nvPr/>
        </p:nvSpPr>
        <p:spPr bwMode="auto">
          <a:xfrm>
            <a:off x="720511" y="1046132"/>
            <a:ext cx="3690358" cy="3099146"/>
          </a:xfrm>
          <a:prstGeom prst="rect">
            <a:avLst/>
          </a:prstGeom>
          <a:noFill/>
          <a:ln w="9525">
            <a:solidFill>
              <a:schemeClr val="tx1"/>
            </a:solidFill>
            <a:miter lim="800000"/>
            <a:headEnd/>
            <a:tailEnd/>
          </a:ln>
        </p:spPr>
        <p:txBody>
          <a:bodyPr wrap="square">
            <a:spAutoFit/>
          </a:bodyPr>
          <a:lstStyle/>
          <a:p>
            <a:pPr>
              <a:lnSpc>
                <a:spcPct val="105000"/>
              </a:lnSpc>
              <a:spcBef>
                <a:spcPct val="20000"/>
              </a:spcBef>
            </a:pPr>
            <a:r>
              <a:rPr lang="en-US" sz="2400" dirty="0" smtClean="0">
                <a:solidFill>
                  <a:srgbClr val="0000FF"/>
                </a:solidFill>
                <a:latin typeface="Calibri" pitchFamily="34" charset="0"/>
                <a:cs typeface="Calibri" pitchFamily="34" charset="0"/>
              </a:rPr>
              <a:t>Comparative study of 62 Physics courses (1998)</a:t>
            </a:r>
          </a:p>
          <a:p>
            <a:pPr marL="95250" indent="-95250">
              <a:spcBef>
                <a:spcPts val="600"/>
              </a:spcBef>
              <a:buFontTx/>
              <a:buChar char="•"/>
            </a:pPr>
            <a:r>
              <a:rPr lang="en-US" sz="2000" dirty="0" smtClean="0">
                <a:latin typeface="Calibri" pitchFamily="34" charset="0"/>
                <a:cs typeface="Calibri" pitchFamily="34" charset="0"/>
              </a:rPr>
              <a:t> 6542 </a:t>
            </a:r>
            <a:r>
              <a:rPr lang="en-US" sz="2000" dirty="0">
                <a:latin typeface="Calibri" pitchFamily="34" charset="0"/>
                <a:cs typeface="Calibri" pitchFamily="34" charset="0"/>
              </a:rPr>
              <a:t>students</a:t>
            </a:r>
          </a:p>
          <a:p>
            <a:pPr marL="95250" indent="-95250">
              <a:spcBef>
                <a:spcPts val="600"/>
              </a:spcBef>
              <a:buFontTx/>
              <a:buChar char="•"/>
            </a:pPr>
            <a:r>
              <a:rPr lang="en-US" sz="2000" dirty="0" smtClean="0">
                <a:latin typeface="Calibri" pitchFamily="34" charset="0"/>
                <a:cs typeface="Calibri" pitchFamily="34" charset="0"/>
              </a:rPr>
              <a:t>Variety </a:t>
            </a:r>
            <a:r>
              <a:rPr lang="en-US" sz="2000" dirty="0">
                <a:latin typeface="Calibri" pitchFamily="34" charset="0"/>
                <a:cs typeface="Calibri" pitchFamily="34" charset="0"/>
              </a:rPr>
              <a:t>of institutions: high school, college, university </a:t>
            </a:r>
            <a:endParaRPr lang="en-US" sz="2000" dirty="0" smtClean="0">
              <a:latin typeface="Calibri" pitchFamily="34" charset="0"/>
              <a:cs typeface="Calibri" pitchFamily="34" charset="0"/>
            </a:endParaRPr>
          </a:p>
          <a:p>
            <a:pPr marL="95250" indent="-95250">
              <a:spcBef>
                <a:spcPts val="600"/>
              </a:spcBef>
              <a:buFontTx/>
              <a:buChar char="•"/>
            </a:pPr>
            <a:r>
              <a:rPr lang="en-US" sz="2000" dirty="0" smtClean="0">
                <a:latin typeface="Calibri" pitchFamily="34" charset="0"/>
                <a:cs typeface="Calibri" pitchFamily="34" charset="0"/>
              </a:rPr>
              <a:t>Test of conceptual reasoning – Force Concept Inventory</a:t>
            </a:r>
          </a:p>
          <a:p>
            <a:pPr marL="95250" indent="-95250">
              <a:spcBef>
                <a:spcPts val="600"/>
              </a:spcBef>
              <a:buFontTx/>
              <a:buChar char="•"/>
            </a:pPr>
            <a:r>
              <a:rPr lang="en-US" sz="2000" dirty="0">
                <a:latin typeface="Calibri" pitchFamily="34" charset="0"/>
                <a:cs typeface="Calibri" pitchFamily="34" charset="0"/>
              </a:rPr>
              <a:t> </a:t>
            </a:r>
            <a:r>
              <a:rPr lang="en-US" sz="2000" dirty="0" smtClean="0">
                <a:latin typeface="Calibri" pitchFamily="34" charset="0"/>
                <a:cs typeface="Calibri" pitchFamily="34" charset="0"/>
              </a:rPr>
              <a:t>Pre-post, semester long</a:t>
            </a:r>
          </a:p>
        </p:txBody>
      </p:sp>
      <p:sp>
        <p:nvSpPr>
          <p:cNvPr id="11" name="Text Box 14"/>
          <p:cNvSpPr txBox="1">
            <a:spLocks noChangeArrowheads="1"/>
          </p:cNvSpPr>
          <p:nvPr/>
        </p:nvSpPr>
        <p:spPr bwMode="auto">
          <a:xfrm>
            <a:off x="4991175" y="4250748"/>
            <a:ext cx="6684150" cy="1877437"/>
          </a:xfrm>
          <a:prstGeom prst="rect">
            <a:avLst/>
          </a:prstGeom>
          <a:noFill/>
          <a:ln w="9525">
            <a:solidFill>
              <a:schemeClr val="tx1"/>
            </a:solidFill>
            <a:miter lim="800000"/>
            <a:headEnd/>
            <a:tailEnd/>
          </a:ln>
        </p:spPr>
        <p:txBody>
          <a:bodyPr wrap="square">
            <a:spAutoFit/>
          </a:bodyPr>
          <a:lstStyle/>
          <a:p>
            <a:pPr>
              <a:spcBef>
                <a:spcPct val="20000"/>
              </a:spcBef>
            </a:pPr>
            <a:r>
              <a:rPr lang="en-US" sz="2000" dirty="0" smtClean="0">
                <a:latin typeface="Calibri" pitchFamily="34" charset="0"/>
                <a:cs typeface="Calibri" pitchFamily="34" charset="0"/>
              </a:rPr>
              <a:t>RESULTS:</a:t>
            </a:r>
          </a:p>
          <a:p>
            <a:pPr marL="95250" indent="-95250">
              <a:spcBef>
                <a:spcPct val="20000"/>
              </a:spcBef>
              <a:buFontTx/>
              <a:buChar char="•"/>
            </a:pPr>
            <a:r>
              <a:rPr lang="en-US" sz="2000" dirty="0" smtClean="0">
                <a:latin typeface="Calibri" pitchFamily="34" charset="0"/>
                <a:cs typeface="Calibri" pitchFamily="34" charset="0"/>
              </a:rPr>
              <a:t> Maximum </a:t>
            </a:r>
            <a:r>
              <a:rPr lang="en-US" sz="2000" dirty="0">
                <a:latin typeface="Calibri" pitchFamily="34" charset="0"/>
                <a:cs typeface="Calibri" pitchFamily="34" charset="0"/>
              </a:rPr>
              <a:t>gain from lecture courses was </a:t>
            </a:r>
            <a:r>
              <a:rPr lang="en-US" sz="2000" dirty="0" smtClean="0">
                <a:latin typeface="Calibri" pitchFamily="34" charset="0"/>
                <a:cs typeface="Calibri" pitchFamily="34" charset="0"/>
              </a:rPr>
              <a:t>0.28</a:t>
            </a:r>
          </a:p>
          <a:p>
            <a:pPr lvl="1">
              <a:spcBef>
                <a:spcPct val="20000"/>
              </a:spcBef>
            </a:pPr>
            <a:r>
              <a:rPr lang="en-US" sz="2000" dirty="0" smtClean="0">
                <a:latin typeface="Calibri" pitchFamily="34" charset="0"/>
                <a:cs typeface="Calibri" pitchFamily="34" charset="0"/>
              </a:rPr>
              <a:t>- Many instructors had high scores on teaching evaluations</a:t>
            </a:r>
          </a:p>
          <a:p>
            <a:pPr marL="95250" indent="-95250">
              <a:spcBef>
                <a:spcPct val="20000"/>
              </a:spcBef>
              <a:buFontTx/>
              <a:buChar char="•"/>
            </a:pPr>
            <a:r>
              <a:rPr lang="en-US" sz="2000" dirty="0" smtClean="0">
                <a:latin typeface="Calibri" pitchFamily="34" charset="0"/>
                <a:cs typeface="Calibri" pitchFamily="34" charset="0"/>
              </a:rPr>
              <a:t> </a:t>
            </a:r>
            <a:r>
              <a:rPr lang="en-US" sz="2000" dirty="0">
                <a:latin typeface="Calibri" pitchFamily="34" charset="0"/>
                <a:cs typeface="Calibri" pitchFamily="34" charset="0"/>
              </a:rPr>
              <a:t>Gain from active-learning courses </a:t>
            </a:r>
            <a:r>
              <a:rPr lang="en-US" sz="2000" dirty="0" smtClean="0">
                <a:latin typeface="Calibri" pitchFamily="34" charset="0"/>
                <a:cs typeface="Calibri" pitchFamily="34" charset="0"/>
              </a:rPr>
              <a:t>had a wide </a:t>
            </a:r>
            <a:r>
              <a:rPr lang="en-US" sz="2000" dirty="0">
                <a:latin typeface="Calibri" pitchFamily="34" charset="0"/>
                <a:cs typeface="Calibri" pitchFamily="34" charset="0"/>
              </a:rPr>
              <a:t>range: </a:t>
            </a:r>
            <a:r>
              <a:rPr lang="en-US" sz="2000" dirty="0" smtClean="0">
                <a:latin typeface="Calibri" pitchFamily="34" charset="0"/>
                <a:cs typeface="Calibri" pitchFamily="34" charset="0"/>
              </a:rPr>
              <a:t>0.23-0.7</a:t>
            </a:r>
          </a:p>
          <a:p>
            <a:pPr lvl="1">
              <a:spcBef>
                <a:spcPct val="20000"/>
              </a:spcBef>
            </a:pPr>
            <a:r>
              <a:rPr lang="en-US" sz="2000" dirty="0" smtClean="0">
                <a:latin typeface="Calibri" pitchFamily="34" charset="0"/>
                <a:cs typeface="Calibri" pitchFamily="34" charset="0"/>
              </a:rPr>
              <a:t>- AL courses had gains 2-3 times greater than lectures </a:t>
            </a:r>
          </a:p>
        </p:txBody>
      </p:sp>
      <p:grpSp>
        <p:nvGrpSpPr>
          <p:cNvPr id="12" name="Group 11"/>
          <p:cNvGrpSpPr/>
          <p:nvPr/>
        </p:nvGrpSpPr>
        <p:grpSpPr>
          <a:xfrm>
            <a:off x="4876798" y="909607"/>
            <a:ext cx="6898889" cy="3271837"/>
            <a:chOff x="0" y="690563"/>
            <a:chExt cx="6477000" cy="3271837"/>
          </a:xfrm>
        </p:grpSpPr>
        <p:pic>
          <p:nvPicPr>
            <p:cNvPr id="13" name="Picture 6"/>
            <p:cNvPicPr>
              <a:picLocks noChangeAspect="1" noChangeArrowheads="1"/>
            </p:cNvPicPr>
            <p:nvPr/>
          </p:nvPicPr>
          <p:blipFill>
            <a:blip r:embed="rId3"/>
            <a:srcRect/>
            <a:stretch>
              <a:fillRect/>
            </a:stretch>
          </p:blipFill>
          <p:spPr bwMode="auto">
            <a:xfrm>
              <a:off x="0" y="690563"/>
              <a:ext cx="6477000" cy="3271837"/>
            </a:xfrm>
            <a:prstGeom prst="rect">
              <a:avLst/>
            </a:prstGeom>
            <a:noFill/>
            <a:ln w="9525">
              <a:noFill/>
              <a:miter lim="800000"/>
              <a:headEnd/>
              <a:tailEnd/>
            </a:ln>
          </p:spPr>
        </p:pic>
        <p:sp>
          <p:nvSpPr>
            <p:cNvPr id="14" name="Text Box 7"/>
            <p:cNvSpPr txBox="1">
              <a:spLocks noChangeArrowheads="1"/>
            </p:cNvSpPr>
            <p:nvPr/>
          </p:nvSpPr>
          <p:spPr bwMode="auto">
            <a:xfrm>
              <a:off x="276225" y="827088"/>
              <a:ext cx="2166938" cy="396875"/>
            </a:xfrm>
            <a:prstGeom prst="rect">
              <a:avLst/>
            </a:prstGeom>
            <a:noFill/>
            <a:ln w="9525">
              <a:noFill/>
              <a:miter lim="800000"/>
              <a:headEnd/>
              <a:tailEnd/>
            </a:ln>
          </p:spPr>
          <p:txBody>
            <a:bodyPr>
              <a:spAutoFit/>
            </a:bodyPr>
            <a:lstStyle/>
            <a:p>
              <a:pPr>
                <a:spcBef>
                  <a:spcPct val="50000"/>
                </a:spcBef>
              </a:pPr>
              <a:r>
                <a:rPr lang="en-US" sz="2000" b="1" dirty="0" err="1">
                  <a:solidFill>
                    <a:srgbClr val="FF0000"/>
                  </a:solidFill>
                </a:rPr>
                <a:t>Trad</a:t>
              </a:r>
              <a:r>
                <a:rPr lang="en-US" sz="2000" b="1" dirty="0">
                  <a:solidFill>
                    <a:srgbClr val="FF0000"/>
                  </a:solidFill>
                </a:rPr>
                <a:t> lecture (14)</a:t>
              </a:r>
              <a:endParaRPr lang="en-IN" sz="2000" b="1" dirty="0">
                <a:solidFill>
                  <a:srgbClr val="FF0000"/>
                </a:solidFill>
              </a:endParaRPr>
            </a:p>
          </p:txBody>
        </p:sp>
        <p:sp>
          <p:nvSpPr>
            <p:cNvPr id="15" name="Text Box 8"/>
            <p:cNvSpPr txBox="1">
              <a:spLocks noChangeArrowheads="1"/>
            </p:cNvSpPr>
            <p:nvPr/>
          </p:nvSpPr>
          <p:spPr bwMode="auto">
            <a:xfrm>
              <a:off x="2528888" y="827088"/>
              <a:ext cx="3927475" cy="396875"/>
            </a:xfrm>
            <a:prstGeom prst="rect">
              <a:avLst/>
            </a:prstGeom>
            <a:noFill/>
            <a:ln w="9525">
              <a:noFill/>
              <a:miter lim="800000"/>
              <a:headEnd/>
              <a:tailEnd/>
            </a:ln>
          </p:spPr>
          <p:txBody>
            <a:bodyPr>
              <a:spAutoFit/>
            </a:bodyPr>
            <a:lstStyle/>
            <a:p>
              <a:pPr>
                <a:spcBef>
                  <a:spcPct val="50000"/>
                </a:spcBef>
              </a:pPr>
              <a:r>
                <a:rPr lang="en-US" sz="2000" b="1">
                  <a:solidFill>
                    <a:srgbClr val="339933"/>
                  </a:solidFill>
                </a:rPr>
                <a:t>Active learning strategies (48)</a:t>
              </a:r>
              <a:endParaRPr lang="en-IN" sz="2000" b="1">
                <a:solidFill>
                  <a:srgbClr val="339933"/>
                </a:solidFill>
              </a:endParaRPr>
            </a:p>
          </p:txBody>
        </p:sp>
        <p:sp>
          <p:nvSpPr>
            <p:cNvPr id="16" name="Text Box 9"/>
            <p:cNvSpPr txBox="1">
              <a:spLocks noChangeArrowheads="1"/>
            </p:cNvSpPr>
            <p:nvPr/>
          </p:nvSpPr>
          <p:spPr bwMode="auto">
            <a:xfrm>
              <a:off x="3429000" y="1258888"/>
              <a:ext cx="2209800" cy="1107996"/>
            </a:xfrm>
            <a:prstGeom prst="rect">
              <a:avLst/>
            </a:prstGeom>
            <a:solidFill>
              <a:srgbClr val="FFFF99"/>
            </a:solidFill>
            <a:ln w="9525">
              <a:solidFill>
                <a:schemeClr val="tx1"/>
              </a:solidFill>
              <a:miter lim="800000"/>
              <a:headEnd/>
              <a:tailEnd/>
            </a:ln>
          </p:spPr>
          <p:txBody>
            <a:bodyPr wrap="square">
              <a:spAutoFit/>
            </a:bodyPr>
            <a:lstStyle/>
            <a:p>
              <a:pPr algn="ctr" eaLnBrk="0" hangingPunct="0">
                <a:spcBef>
                  <a:spcPct val="20000"/>
                </a:spcBef>
              </a:pPr>
              <a:r>
                <a:rPr lang="en-US" b="1" dirty="0">
                  <a:latin typeface="Times" pitchFamily="18" charset="0"/>
                </a:rPr>
                <a:t>Normalized </a:t>
              </a:r>
              <a:r>
                <a:rPr lang="en-US" b="1" dirty="0" smtClean="0">
                  <a:latin typeface="Times" pitchFamily="18" charset="0"/>
                </a:rPr>
                <a:t>gain</a:t>
              </a:r>
              <a:endParaRPr lang="en-US" b="1" dirty="0">
                <a:latin typeface="Times" pitchFamily="18" charset="0"/>
              </a:endParaRPr>
            </a:p>
            <a:p>
              <a:pPr eaLnBrk="0" hangingPunct="0"/>
              <a:r>
                <a:rPr lang="en-US" b="1" dirty="0">
                  <a:latin typeface="Times" pitchFamily="18" charset="0"/>
                </a:rPr>
                <a:t>&lt;g&gt;</a:t>
              </a:r>
              <a:r>
                <a:rPr lang="en-US" sz="2400" b="1" dirty="0">
                  <a:latin typeface="Times" pitchFamily="18" charset="0"/>
                </a:rPr>
                <a:t> =  </a:t>
              </a:r>
              <a:r>
                <a:rPr lang="en-US" sz="2400" b="1" baseline="30000" dirty="0">
                  <a:latin typeface="Times" pitchFamily="18" charset="0"/>
                </a:rPr>
                <a:t>post-pre</a:t>
              </a:r>
              <a:r>
                <a:rPr lang="en-US" sz="2400" b="1" dirty="0">
                  <a:latin typeface="Times" pitchFamily="18" charset="0"/>
                </a:rPr>
                <a:t> 	</a:t>
              </a:r>
              <a:r>
                <a:rPr lang="en-US" sz="2400" b="1" baseline="30000" dirty="0">
                  <a:latin typeface="Times" pitchFamily="18" charset="0"/>
                </a:rPr>
                <a:t>100-pre</a:t>
              </a:r>
              <a:endParaRPr lang="en-US" sz="2400" b="1" dirty="0">
                <a:latin typeface="Times" pitchFamily="18" charset="0"/>
              </a:endParaRPr>
            </a:p>
          </p:txBody>
        </p:sp>
        <p:sp>
          <p:nvSpPr>
            <p:cNvPr id="17" name="Line 10"/>
            <p:cNvSpPr>
              <a:spLocks noChangeShapeType="1"/>
            </p:cNvSpPr>
            <p:nvPr/>
          </p:nvSpPr>
          <p:spPr bwMode="auto">
            <a:xfrm>
              <a:off x="4360862" y="1905000"/>
              <a:ext cx="973138" cy="0"/>
            </a:xfrm>
            <a:prstGeom prst="line">
              <a:avLst/>
            </a:prstGeom>
            <a:noFill/>
            <a:ln w="28575">
              <a:solidFill>
                <a:schemeClr val="tx1"/>
              </a:solidFill>
              <a:round/>
              <a:headEnd/>
              <a:tailEnd/>
            </a:ln>
          </p:spPr>
          <p:txBody>
            <a:bodyPr wrap="none" anchor="ctr"/>
            <a:lstStyle/>
            <a:p>
              <a:endParaRPr lang="en-US"/>
            </a:p>
          </p:txBody>
        </p:sp>
      </p:grpSp>
      <p:sp>
        <p:nvSpPr>
          <p:cNvPr id="18" name="Rectangle 17"/>
          <p:cNvSpPr/>
          <p:nvPr/>
        </p:nvSpPr>
        <p:spPr>
          <a:xfrm>
            <a:off x="720510" y="4270033"/>
            <a:ext cx="3684221" cy="1831271"/>
          </a:xfrm>
          <a:prstGeom prst="rect">
            <a:avLst/>
          </a:prstGeom>
          <a:ln>
            <a:solidFill>
              <a:schemeClr val="tx1"/>
            </a:solidFill>
          </a:ln>
        </p:spPr>
        <p:txBody>
          <a:bodyPr wrap="square">
            <a:spAutoFit/>
          </a:bodyPr>
          <a:lstStyle/>
          <a:p>
            <a:pPr marL="95250" indent="-95250">
              <a:lnSpc>
                <a:spcPct val="110000"/>
              </a:lnSpc>
              <a:spcBef>
                <a:spcPts val="600"/>
              </a:spcBef>
            </a:pPr>
            <a:r>
              <a:rPr lang="en-US" sz="2000" dirty="0" smtClean="0">
                <a:solidFill>
                  <a:srgbClr val="0000FF"/>
                </a:solidFill>
                <a:latin typeface="Calibri" pitchFamily="34" charset="0"/>
                <a:cs typeface="Calibri" pitchFamily="34" charset="0"/>
              </a:rPr>
              <a:t>IMPLICATION</a:t>
            </a:r>
            <a:endParaRPr lang="en-US" sz="2000" dirty="0">
              <a:solidFill>
                <a:srgbClr val="0000FF"/>
              </a:solidFill>
              <a:latin typeface="Calibri" pitchFamily="34" charset="0"/>
              <a:cs typeface="Calibri" pitchFamily="34" charset="0"/>
            </a:endParaRPr>
          </a:p>
          <a:p>
            <a:pPr>
              <a:lnSpc>
                <a:spcPct val="110000"/>
              </a:lnSpc>
              <a:spcBef>
                <a:spcPts val="600"/>
              </a:spcBef>
            </a:pPr>
            <a:r>
              <a:rPr lang="en-US" sz="2000" dirty="0">
                <a:solidFill>
                  <a:srgbClr val="0000FF"/>
                </a:solidFill>
                <a:latin typeface="Calibri" pitchFamily="34" charset="0"/>
                <a:cs typeface="Calibri" pitchFamily="34" charset="0"/>
              </a:rPr>
              <a:t>D</a:t>
            </a:r>
            <a:r>
              <a:rPr lang="en-US" sz="2000" dirty="0" smtClean="0">
                <a:solidFill>
                  <a:srgbClr val="0000FF"/>
                </a:solidFill>
                <a:latin typeface="Calibri" pitchFamily="34" charset="0"/>
                <a:cs typeface="Calibri" pitchFamily="34" charset="0"/>
              </a:rPr>
              <a:t>esirable to explicitly incorporate active learning strategies in our teaching-learning.</a:t>
            </a:r>
          </a:p>
          <a:p>
            <a:endParaRPr lang="en-US" sz="2000" dirty="0" smtClean="0">
              <a:solidFill>
                <a:srgbClr val="0000FF"/>
              </a:solidFill>
              <a:latin typeface="Calibri" pitchFamily="34" charset="0"/>
              <a:cs typeface="Calibri" pitchFamily="34" charset="0"/>
            </a:endParaRPr>
          </a:p>
        </p:txBody>
      </p:sp>
    </p:spTree>
    <p:extLst>
      <p:ext uri="{BB962C8B-B14F-4D97-AF65-F5344CB8AC3E}">
        <p14:creationId xmlns:p14="http://schemas.microsoft.com/office/powerpoint/2010/main" val="2674623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7501"/>
            <a:ext cx="10515600" cy="779735"/>
          </a:xfrm>
        </p:spPr>
        <p:txBody>
          <a:bodyPr/>
          <a:lstStyle/>
          <a:p>
            <a:pPr algn="ctr"/>
            <a:r>
              <a:rPr lang="en-US" b="1" dirty="0" smtClean="0">
                <a:solidFill>
                  <a:srgbClr val="800000"/>
                </a:solidFill>
              </a:rPr>
              <a:t>Evidence for active learning – 2</a:t>
            </a:r>
            <a:endParaRPr lang="en-US" b="1" dirty="0"/>
          </a:p>
        </p:txBody>
      </p:sp>
      <p:sp>
        <p:nvSpPr>
          <p:cNvPr id="3" name="Content Placeholder 2"/>
          <p:cNvSpPr>
            <a:spLocks noGrp="1"/>
          </p:cNvSpPr>
          <p:nvPr>
            <p:ph idx="1"/>
          </p:nvPr>
        </p:nvSpPr>
        <p:spPr>
          <a:xfrm>
            <a:off x="838200" y="3450875"/>
            <a:ext cx="10515600" cy="3270600"/>
          </a:xfrm>
        </p:spPr>
        <p:txBody>
          <a:bodyPr>
            <a:noAutofit/>
          </a:bodyPr>
          <a:lstStyle/>
          <a:p>
            <a:pPr marL="0" indent="0">
              <a:spcBef>
                <a:spcPct val="30000"/>
              </a:spcBef>
              <a:buNone/>
            </a:pPr>
            <a:r>
              <a:rPr lang="en-US" dirty="0" smtClean="0">
                <a:solidFill>
                  <a:srgbClr val="0000FF"/>
                </a:solidFill>
              </a:rPr>
              <a:t>Meta-analysis of 225 studies (2014)</a:t>
            </a:r>
          </a:p>
          <a:p>
            <a:r>
              <a:rPr lang="en-US" sz="2400" dirty="0" smtClean="0"/>
              <a:t>Exam performance: higher by </a:t>
            </a:r>
            <a:r>
              <a:rPr lang="en-US" sz="2400" dirty="0"/>
              <a:t>0.47 standard deviations in active learning </a:t>
            </a:r>
            <a:r>
              <a:rPr lang="en-US" sz="2400" dirty="0" smtClean="0"/>
              <a:t>courses– ~ 1/2 letter grade average increase.</a:t>
            </a:r>
            <a:endParaRPr lang="en-US" sz="2400" dirty="0"/>
          </a:p>
          <a:p>
            <a:r>
              <a:rPr lang="en-US" sz="2400" dirty="0" smtClean="0"/>
              <a:t>Failure rates :  </a:t>
            </a:r>
            <a:r>
              <a:rPr lang="en-US" sz="2400" dirty="0"/>
              <a:t>33.8</a:t>
            </a:r>
            <a:r>
              <a:rPr lang="en-US" sz="2400" dirty="0" smtClean="0"/>
              <a:t>% in traditional classes vs 21.8% in active learning courses</a:t>
            </a:r>
          </a:p>
          <a:p>
            <a:r>
              <a:rPr lang="en-US" sz="2400" dirty="0" smtClean="0"/>
              <a:t>Results hold across STEM </a:t>
            </a:r>
            <a:r>
              <a:rPr lang="en-US" sz="2400" dirty="0"/>
              <a:t>disciplines, </a:t>
            </a:r>
            <a:r>
              <a:rPr lang="en-US" sz="2400" dirty="0" smtClean="0"/>
              <a:t>majors and </a:t>
            </a:r>
            <a:r>
              <a:rPr lang="en-US" sz="2400" dirty="0"/>
              <a:t>non-majors, </a:t>
            </a:r>
            <a:r>
              <a:rPr lang="en-US" sz="2400" dirty="0" smtClean="0"/>
              <a:t>lower- </a:t>
            </a:r>
            <a:r>
              <a:rPr lang="en-US" sz="2400" dirty="0"/>
              <a:t>and upper-division courses.</a:t>
            </a:r>
          </a:p>
          <a:p>
            <a:r>
              <a:rPr lang="en-US" sz="2400" dirty="0"/>
              <a:t>Effect sizes </a:t>
            </a:r>
            <a:r>
              <a:rPr lang="en-US" sz="2400" dirty="0" smtClean="0"/>
              <a:t>greater </a:t>
            </a:r>
            <a:r>
              <a:rPr lang="en-US" sz="2400" dirty="0"/>
              <a:t>for concept inventories than for instructor-written exams</a:t>
            </a:r>
            <a:r>
              <a:rPr lang="en-US" sz="2400" dirty="0" smtClean="0"/>
              <a:t>.</a:t>
            </a:r>
            <a:endParaRPr lang="en-US" sz="2400"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dirty="0"/>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12</a:t>
            </a:fld>
            <a:endParaRPr lang="en-US"/>
          </a:p>
        </p:txBody>
      </p:sp>
      <p:sp>
        <p:nvSpPr>
          <p:cNvPr id="8" name="Rectangle 6"/>
          <p:cNvSpPr>
            <a:spLocks noChangeArrowheads="1"/>
          </p:cNvSpPr>
          <p:nvPr/>
        </p:nvSpPr>
        <p:spPr bwMode="auto">
          <a:xfrm>
            <a:off x="8153401" y="3403396"/>
            <a:ext cx="3291468" cy="287658"/>
          </a:xfrm>
          <a:prstGeom prst="rect">
            <a:avLst/>
          </a:prstGeom>
          <a:solidFill>
            <a:schemeClr val="bg1"/>
          </a:solidFill>
          <a:ln w="9525">
            <a:noFill/>
            <a:miter lim="800000"/>
            <a:headEnd/>
            <a:tailEnd/>
          </a:ln>
        </p:spPr>
        <p:txBody>
          <a:bodyPr/>
          <a:lstStyle/>
          <a:p>
            <a:pPr>
              <a:lnSpc>
                <a:spcPct val="90000"/>
              </a:lnSpc>
              <a:spcBef>
                <a:spcPct val="20000"/>
              </a:spcBef>
              <a:buFont typeface="Arial" charset="0"/>
              <a:buNone/>
            </a:pPr>
            <a:r>
              <a:rPr lang="en-US" sz="1600" b="0" i="0" dirty="0" smtClean="0">
                <a:solidFill>
                  <a:srgbClr val="007006"/>
                </a:solidFill>
                <a:effectLst/>
              </a:rPr>
              <a:t>Proc. Natl. Acad. </a:t>
            </a:r>
            <a:r>
              <a:rPr lang="en-US" sz="1600" b="0" i="0" dirty="0" err="1" smtClean="0">
                <a:solidFill>
                  <a:srgbClr val="007006"/>
                </a:solidFill>
                <a:effectLst/>
              </a:rPr>
              <a:t>Sc</a:t>
            </a:r>
            <a:r>
              <a:rPr lang="en-IN" sz="1600" dirty="0" smtClean="0">
                <a:solidFill>
                  <a:srgbClr val="007006"/>
                </a:solidFill>
              </a:rPr>
              <a:t>, 111(23), 2014</a:t>
            </a:r>
            <a:endParaRPr lang="en-US" sz="1600" dirty="0">
              <a:solidFill>
                <a:srgbClr val="007006"/>
              </a:solidFill>
            </a:endParaRPr>
          </a:p>
        </p:txBody>
      </p:sp>
      <p:pic>
        <p:nvPicPr>
          <p:cNvPr id="6" name="Picture 5"/>
          <p:cNvPicPr>
            <a:picLocks noChangeAspect="1"/>
          </p:cNvPicPr>
          <p:nvPr/>
        </p:nvPicPr>
        <p:blipFill>
          <a:blip r:embed="rId3"/>
          <a:stretch>
            <a:fillRect/>
          </a:stretch>
        </p:blipFill>
        <p:spPr>
          <a:xfrm>
            <a:off x="1782706" y="891626"/>
            <a:ext cx="8626588" cy="2511770"/>
          </a:xfrm>
          <a:prstGeom prst="rect">
            <a:avLst/>
          </a:prstGeom>
        </p:spPr>
      </p:pic>
    </p:spTree>
    <p:extLst>
      <p:ext uri="{BB962C8B-B14F-4D97-AF65-F5344CB8AC3E}">
        <p14:creationId xmlns:p14="http://schemas.microsoft.com/office/powerpoint/2010/main" val="22740372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31313"/>
            <a:ext cx="10515600" cy="749995"/>
          </a:xfrm>
        </p:spPr>
        <p:txBody>
          <a:bodyPr/>
          <a:lstStyle/>
          <a:p>
            <a:pPr algn="ctr"/>
            <a:r>
              <a:rPr lang="en-US" b="1" dirty="0" smtClean="0">
                <a:solidFill>
                  <a:srgbClr val="800000"/>
                </a:solidFill>
              </a:rPr>
              <a:t>Features of active learning strategies</a:t>
            </a:r>
            <a:endParaRPr lang="en-US" b="1" dirty="0"/>
          </a:p>
        </p:txBody>
      </p:sp>
      <p:sp>
        <p:nvSpPr>
          <p:cNvPr id="3" name="Content Placeholder 2"/>
          <p:cNvSpPr>
            <a:spLocks noGrp="1"/>
          </p:cNvSpPr>
          <p:nvPr>
            <p:ph idx="1"/>
          </p:nvPr>
        </p:nvSpPr>
        <p:spPr>
          <a:xfrm>
            <a:off x="425610" y="1334973"/>
            <a:ext cx="9432073" cy="4853954"/>
          </a:xfrm>
        </p:spPr>
        <p:txBody>
          <a:bodyPr>
            <a:normAutofit/>
          </a:bodyPr>
          <a:lstStyle/>
          <a:p>
            <a:pPr marL="0" indent="0">
              <a:buNone/>
            </a:pPr>
            <a:r>
              <a:rPr lang="en-IN" dirty="0" smtClean="0"/>
              <a:t>Students engage in problem-solving activities </a:t>
            </a:r>
            <a:r>
              <a:rPr lang="en-IN" i="1" dirty="0" smtClean="0"/>
              <a:t>during</a:t>
            </a:r>
            <a:r>
              <a:rPr lang="en-IN" dirty="0" smtClean="0"/>
              <a:t> lecture.</a:t>
            </a:r>
          </a:p>
          <a:p>
            <a:pPr marL="0" indent="0">
              <a:buNone/>
            </a:pPr>
            <a:r>
              <a:rPr lang="en-IN" dirty="0" smtClean="0"/>
              <a:t>Students work collaboratively. </a:t>
            </a:r>
          </a:p>
          <a:p>
            <a:pPr marL="0" indent="0">
              <a:buNone/>
            </a:pPr>
            <a:r>
              <a:rPr lang="en-IN" dirty="0" smtClean="0"/>
              <a:t>Students are asked to “ﬁgure things out for themselves.”</a:t>
            </a:r>
          </a:p>
          <a:p>
            <a:pPr marL="0" indent="0">
              <a:buNone/>
            </a:pPr>
            <a:endParaRPr lang="en-IN" dirty="0" smtClean="0"/>
          </a:p>
          <a:p>
            <a:pPr marL="0" indent="0">
              <a:buNone/>
            </a:pPr>
            <a:r>
              <a:rPr lang="en-IN" dirty="0" smtClean="0"/>
              <a:t>Students are asked to express their reasoning explicitly.</a:t>
            </a:r>
          </a:p>
          <a:p>
            <a:pPr marL="0" indent="0">
              <a:buNone/>
            </a:pPr>
            <a:r>
              <a:rPr lang="en-IN" dirty="0" smtClean="0"/>
              <a:t>Qualitative reasoning, conceptual thinking are emphasized.</a:t>
            </a:r>
          </a:p>
          <a:p>
            <a:pPr marL="0" indent="0">
              <a:buNone/>
            </a:pPr>
            <a:endParaRPr lang="en-IN" dirty="0" smtClean="0"/>
          </a:p>
          <a:p>
            <a:pPr marL="0" indent="0">
              <a:buNone/>
            </a:pPr>
            <a:r>
              <a:rPr lang="en-IN" dirty="0" smtClean="0"/>
              <a:t>Speciﬁc student ideas are elicited and addressed.</a:t>
            </a:r>
          </a:p>
          <a:p>
            <a:pPr marL="0" indent="0">
              <a:buNone/>
            </a:pPr>
            <a:r>
              <a:rPr lang="en-IN" dirty="0" smtClean="0"/>
              <a:t>Students receive rapid feedback on their work.</a:t>
            </a: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13</a:t>
            </a:fld>
            <a:endParaRPr lang="en-US"/>
          </a:p>
        </p:txBody>
      </p:sp>
      <p:sp>
        <p:nvSpPr>
          <p:cNvPr id="6" name="TextBox 5"/>
          <p:cNvSpPr txBox="1"/>
          <p:nvPr/>
        </p:nvSpPr>
        <p:spPr>
          <a:xfrm>
            <a:off x="9656957" y="1460812"/>
            <a:ext cx="2297152" cy="707886"/>
          </a:xfrm>
          <a:prstGeom prst="rect">
            <a:avLst/>
          </a:prstGeom>
          <a:noFill/>
          <a:ln>
            <a:noFill/>
          </a:ln>
        </p:spPr>
        <p:txBody>
          <a:bodyPr wrap="square" rtlCol="0">
            <a:spAutoFit/>
          </a:bodyPr>
          <a:lstStyle/>
          <a:p>
            <a:r>
              <a:rPr lang="en-US" sz="2000" i="1" dirty="0" smtClean="0">
                <a:solidFill>
                  <a:srgbClr val="0070C0"/>
                </a:solidFill>
              </a:rPr>
              <a:t>Ensure (most) students participate</a:t>
            </a:r>
            <a:endParaRPr lang="en-US" sz="2000" i="1" dirty="0">
              <a:solidFill>
                <a:srgbClr val="0070C0"/>
              </a:solidFill>
            </a:endParaRPr>
          </a:p>
        </p:txBody>
      </p:sp>
      <p:sp>
        <p:nvSpPr>
          <p:cNvPr id="9" name="TextBox 8"/>
          <p:cNvSpPr txBox="1"/>
          <p:nvPr/>
        </p:nvSpPr>
        <p:spPr>
          <a:xfrm>
            <a:off x="9656956" y="3308416"/>
            <a:ext cx="2341756" cy="707886"/>
          </a:xfrm>
          <a:prstGeom prst="rect">
            <a:avLst/>
          </a:prstGeom>
          <a:noFill/>
          <a:ln>
            <a:noFill/>
          </a:ln>
        </p:spPr>
        <p:txBody>
          <a:bodyPr wrap="square" rtlCol="0">
            <a:spAutoFit/>
          </a:bodyPr>
          <a:lstStyle/>
          <a:p>
            <a:r>
              <a:rPr lang="en-US" sz="2000" i="1" dirty="0" smtClean="0">
                <a:solidFill>
                  <a:srgbClr val="0070C0"/>
                </a:solidFill>
              </a:rPr>
              <a:t>Target misconceptions</a:t>
            </a:r>
            <a:endParaRPr lang="en-US" sz="2000" i="1" dirty="0">
              <a:solidFill>
                <a:srgbClr val="0070C0"/>
              </a:solidFill>
            </a:endParaRPr>
          </a:p>
        </p:txBody>
      </p:sp>
      <p:sp>
        <p:nvSpPr>
          <p:cNvPr id="10" name="TextBox 9"/>
          <p:cNvSpPr txBox="1"/>
          <p:nvPr/>
        </p:nvSpPr>
        <p:spPr>
          <a:xfrm>
            <a:off x="9656956" y="4988249"/>
            <a:ext cx="2297152" cy="1323439"/>
          </a:xfrm>
          <a:prstGeom prst="rect">
            <a:avLst/>
          </a:prstGeom>
          <a:noFill/>
          <a:ln>
            <a:noFill/>
          </a:ln>
        </p:spPr>
        <p:txBody>
          <a:bodyPr wrap="square" rtlCol="0">
            <a:spAutoFit/>
          </a:bodyPr>
          <a:lstStyle/>
          <a:p>
            <a:r>
              <a:rPr lang="en-US" sz="2000" i="1" dirty="0" smtClean="0">
                <a:solidFill>
                  <a:srgbClr val="0070C0"/>
                </a:solidFill>
              </a:rPr>
              <a:t>“… think</a:t>
            </a:r>
            <a:r>
              <a:rPr lang="en-US" sz="2000" i="1" baseline="0" dirty="0" smtClean="0">
                <a:solidFill>
                  <a:srgbClr val="0070C0"/>
                </a:solidFill>
              </a:rPr>
              <a:t> they understand” ==&gt;</a:t>
            </a:r>
          </a:p>
          <a:p>
            <a:r>
              <a:rPr lang="en-US" sz="2000" i="1" baseline="0" dirty="0" smtClean="0">
                <a:solidFill>
                  <a:srgbClr val="0070C0"/>
                </a:solidFill>
              </a:rPr>
              <a:t>“… know whether or not understand”</a:t>
            </a:r>
            <a:endParaRPr lang="en-US" sz="2000" i="1" dirty="0" smtClean="0">
              <a:solidFill>
                <a:srgbClr val="0070C0"/>
              </a:solidFill>
            </a:endParaRPr>
          </a:p>
        </p:txBody>
      </p:sp>
    </p:spTree>
    <p:extLst>
      <p:ext uri="{BB962C8B-B14F-4D97-AF65-F5344CB8AC3E}">
        <p14:creationId xmlns:p14="http://schemas.microsoft.com/office/powerpoint/2010/main" val="1548386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xEl>
                                              <p:pRg st="0" end="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How can an instructor do active learning? </a:t>
            </a:r>
            <a:endParaRPr lang="en-US" b="1" dirty="0"/>
          </a:p>
        </p:txBody>
      </p:sp>
      <p:sp>
        <p:nvSpPr>
          <p:cNvPr id="3" name="Content Placeholder 2"/>
          <p:cNvSpPr>
            <a:spLocks noGrp="1"/>
          </p:cNvSpPr>
          <p:nvPr>
            <p:ph idx="1"/>
          </p:nvPr>
        </p:nvSpPr>
        <p:spPr>
          <a:xfrm>
            <a:off x="838200" y="1248938"/>
            <a:ext cx="10515600" cy="5107411"/>
          </a:xfrm>
        </p:spPr>
        <p:txBody>
          <a:bodyPr>
            <a:normAutofit lnSpcReduction="10000"/>
          </a:bodyPr>
          <a:lstStyle/>
          <a:p>
            <a:pPr marL="0" indent="0">
              <a:lnSpc>
                <a:spcPct val="100000"/>
              </a:lnSpc>
              <a:spcBef>
                <a:spcPts val="1800"/>
              </a:spcBef>
              <a:buNone/>
            </a:pPr>
            <a:r>
              <a:rPr lang="en-IN" dirty="0" smtClean="0"/>
              <a:t>Some strategies:</a:t>
            </a:r>
          </a:p>
          <a:p>
            <a:pPr>
              <a:lnSpc>
                <a:spcPct val="100000"/>
              </a:lnSpc>
              <a:spcBef>
                <a:spcPts val="1800"/>
              </a:spcBef>
            </a:pPr>
            <a:r>
              <a:rPr lang="en-IN" dirty="0" smtClean="0"/>
              <a:t>Peer-Instruction </a:t>
            </a:r>
            <a:r>
              <a:rPr lang="en-IN" sz="2000" dirty="0" smtClean="0">
                <a:solidFill>
                  <a:srgbClr val="007006"/>
                </a:solidFill>
              </a:rPr>
              <a:t>(Eric Mazur, Harvard University, early 1990s)</a:t>
            </a:r>
            <a:endParaRPr lang="en-IN" dirty="0" smtClean="0"/>
          </a:p>
          <a:p>
            <a:pPr>
              <a:lnSpc>
                <a:spcPct val="100000"/>
              </a:lnSpc>
              <a:spcBef>
                <a:spcPts val="1800"/>
              </a:spcBef>
            </a:pPr>
            <a:r>
              <a:rPr lang="en-IN" dirty="0" smtClean="0"/>
              <a:t>Think-Pair-Share </a:t>
            </a:r>
            <a:r>
              <a:rPr lang="en-IN" sz="2000" dirty="0">
                <a:solidFill>
                  <a:srgbClr val="007006"/>
                </a:solidFill>
              </a:rPr>
              <a:t>(</a:t>
            </a:r>
            <a:r>
              <a:rPr lang="en-US" sz="2000" dirty="0" smtClean="0">
                <a:solidFill>
                  <a:srgbClr val="007006"/>
                </a:solidFill>
              </a:rPr>
              <a:t>Frank Lyman, University of Maryland, early 1980s)</a:t>
            </a:r>
            <a:endParaRPr lang="en-IN" dirty="0" smtClean="0"/>
          </a:p>
          <a:p>
            <a:pPr>
              <a:lnSpc>
                <a:spcPct val="100000"/>
              </a:lnSpc>
              <a:spcBef>
                <a:spcPts val="1800"/>
              </a:spcBef>
            </a:pPr>
            <a:r>
              <a:rPr lang="en-IN" dirty="0" smtClean="0"/>
              <a:t>Many others:</a:t>
            </a:r>
          </a:p>
          <a:p>
            <a:pPr lvl="1">
              <a:lnSpc>
                <a:spcPct val="100000"/>
              </a:lnSpc>
              <a:spcBef>
                <a:spcPts val="600"/>
              </a:spcBef>
            </a:pPr>
            <a:r>
              <a:rPr lang="en-IN" dirty="0" smtClean="0"/>
              <a:t>(lecture) Team-Pair-Solo, Problem-based learning, Just-in-Time-Teaching, Role-play, Jigsaw, Case-based learning, Peer-review, Productive failure …</a:t>
            </a:r>
          </a:p>
          <a:p>
            <a:pPr lvl="1">
              <a:lnSpc>
                <a:spcPct val="100000"/>
              </a:lnSpc>
              <a:spcBef>
                <a:spcPts val="600"/>
              </a:spcBef>
            </a:pPr>
            <a:r>
              <a:rPr lang="en-IN" dirty="0" smtClean="0"/>
              <a:t>(lab) Pair programming</a:t>
            </a:r>
          </a:p>
          <a:p>
            <a:pPr lvl="1">
              <a:lnSpc>
                <a:spcPct val="100000"/>
              </a:lnSpc>
              <a:spcBef>
                <a:spcPts val="600"/>
              </a:spcBef>
            </a:pPr>
            <a:r>
              <a:rPr lang="en-IN" dirty="0" smtClean="0"/>
              <a:t>(tutorial) TPS, TPS, PBL, Data-based problem solving </a:t>
            </a:r>
          </a:p>
          <a:p>
            <a:pPr>
              <a:lnSpc>
                <a:spcPct val="100000"/>
              </a:lnSpc>
              <a:spcBef>
                <a:spcPts val="600"/>
              </a:spcBef>
            </a:pPr>
            <a:endParaRPr lang="en-IN" dirty="0" smtClean="0"/>
          </a:p>
          <a:p>
            <a:pPr>
              <a:lnSpc>
                <a:spcPct val="100000"/>
              </a:lnSpc>
              <a:spcBef>
                <a:spcPts val="1800"/>
              </a:spcBef>
            </a:pPr>
            <a:r>
              <a:rPr lang="en-IN" dirty="0" smtClean="0"/>
              <a:t>Flipped classroom – with one of the above</a:t>
            </a: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14</a:t>
            </a:fld>
            <a:endParaRPr lang="en-US"/>
          </a:p>
        </p:txBody>
      </p:sp>
    </p:spTree>
    <p:extLst>
      <p:ext uri="{BB962C8B-B14F-4D97-AF65-F5344CB8AC3E}">
        <p14:creationId xmlns:p14="http://schemas.microsoft.com/office/powerpoint/2010/main" val="51018406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0863" y="2561917"/>
            <a:ext cx="10515600" cy="984173"/>
          </a:xfrm>
        </p:spPr>
        <p:txBody>
          <a:bodyPr>
            <a:normAutofit/>
          </a:bodyPr>
          <a:lstStyle/>
          <a:p>
            <a:pPr algn="ctr"/>
            <a:r>
              <a:rPr lang="en-US" sz="5400" b="1" dirty="0" smtClean="0"/>
              <a:t>Peer Instruction</a:t>
            </a:r>
            <a:endParaRPr lang="en-US" sz="5400" b="1"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15</a:t>
            </a:fld>
            <a:endParaRPr lang="en-US"/>
          </a:p>
        </p:txBody>
      </p:sp>
    </p:spTree>
    <p:extLst>
      <p:ext uri="{BB962C8B-B14F-4D97-AF65-F5344CB8AC3E}">
        <p14:creationId xmlns:p14="http://schemas.microsoft.com/office/powerpoint/2010/main" val="31261240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an 14"/>
          <p:cNvSpPr/>
          <p:nvPr/>
        </p:nvSpPr>
        <p:spPr>
          <a:xfrm>
            <a:off x="10026804" y="2156885"/>
            <a:ext cx="1032415" cy="998994"/>
          </a:xfrm>
          <a:prstGeom prst="can">
            <a:avLst>
              <a:gd name="adj" fmla="val 1238"/>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Vote individually</a:t>
            </a:r>
            <a:endParaRPr lang="en-US" b="1" dirty="0"/>
          </a:p>
        </p:txBody>
      </p:sp>
      <p:sp>
        <p:nvSpPr>
          <p:cNvPr id="3" name="Content Placeholder 2"/>
          <p:cNvSpPr>
            <a:spLocks noGrp="1"/>
          </p:cNvSpPr>
          <p:nvPr>
            <p:ph idx="1"/>
          </p:nvPr>
        </p:nvSpPr>
        <p:spPr>
          <a:xfrm>
            <a:off x="838200" y="1248938"/>
            <a:ext cx="5841380" cy="5107411"/>
          </a:xfrm>
        </p:spPr>
        <p:txBody>
          <a:bodyPr>
            <a:normAutofit/>
          </a:bodyPr>
          <a:lstStyle/>
          <a:p>
            <a:pPr marL="0" indent="0">
              <a:lnSpc>
                <a:spcPct val="100000"/>
              </a:lnSpc>
              <a:spcBef>
                <a:spcPts val="1800"/>
              </a:spcBef>
              <a:buNone/>
            </a:pPr>
            <a:r>
              <a:rPr lang="en-US" dirty="0" smtClean="0"/>
              <a:t>An object floats in water but sinks in oil. When it floats in water it is exactly halfway submerged. </a:t>
            </a:r>
          </a:p>
          <a:p>
            <a:pPr marL="0" indent="0">
              <a:lnSpc>
                <a:spcPct val="100000"/>
              </a:lnSpc>
              <a:spcBef>
                <a:spcPts val="1800"/>
              </a:spcBef>
              <a:buNone/>
            </a:pPr>
            <a:r>
              <a:rPr lang="en-US" dirty="0" smtClean="0"/>
              <a:t>If we slowly pour oil on top until the oil completely covers the object, does the object: </a:t>
            </a:r>
          </a:p>
          <a:p>
            <a:pPr marL="514350" indent="-514350">
              <a:lnSpc>
                <a:spcPct val="100000"/>
              </a:lnSpc>
              <a:spcBef>
                <a:spcPts val="1800"/>
              </a:spcBef>
              <a:buAutoNum type="arabicParenR"/>
            </a:pPr>
            <a:r>
              <a:rPr lang="en-US" dirty="0" smtClean="0"/>
              <a:t>Move up</a:t>
            </a:r>
          </a:p>
          <a:p>
            <a:pPr marL="514350" indent="-514350">
              <a:lnSpc>
                <a:spcPct val="100000"/>
              </a:lnSpc>
              <a:spcBef>
                <a:spcPts val="1800"/>
              </a:spcBef>
              <a:buAutoNum type="arabicParenR"/>
            </a:pPr>
            <a:r>
              <a:rPr lang="en-US" dirty="0" smtClean="0"/>
              <a:t>Stay in place</a:t>
            </a:r>
          </a:p>
          <a:p>
            <a:pPr marL="514350" indent="-514350">
              <a:lnSpc>
                <a:spcPct val="100000"/>
              </a:lnSpc>
              <a:spcBef>
                <a:spcPts val="1800"/>
              </a:spcBef>
              <a:buAutoNum type="arabicParenR"/>
            </a:pPr>
            <a:r>
              <a:rPr lang="en-US" dirty="0" smtClean="0"/>
              <a:t>Move down</a:t>
            </a:r>
          </a:p>
          <a:p>
            <a:pPr marL="514350" indent="-514350">
              <a:lnSpc>
                <a:spcPct val="100000"/>
              </a:lnSpc>
              <a:spcBef>
                <a:spcPts val="1800"/>
              </a:spcBef>
              <a:buAutoNum type="arabicParenR"/>
            </a:pPr>
            <a:endParaRPr lang="en-IN" dirty="0" smtClean="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16</a:t>
            </a:fld>
            <a:endParaRPr lang="en-US"/>
          </a:p>
        </p:txBody>
      </p:sp>
      <p:sp>
        <p:nvSpPr>
          <p:cNvPr id="9" name="Can 8"/>
          <p:cNvSpPr/>
          <p:nvPr/>
        </p:nvSpPr>
        <p:spPr>
          <a:xfrm>
            <a:off x="7984274" y="1739670"/>
            <a:ext cx="1043565" cy="3140990"/>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an 9"/>
          <p:cNvSpPr/>
          <p:nvPr/>
        </p:nvSpPr>
        <p:spPr>
          <a:xfrm>
            <a:off x="7995424" y="3155878"/>
            <a:ext cx="1032415" cy="1735933"/>
          </a:xfrm>
          <a:prstGeom prst="can">
            <a:avLst>
              <a:gd name="adj" fmla="val 1238"/>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8264914" y="2893823"/>
            <a:ext cx="535258" cy="501805"/>
          </a:xfrm>
          <a:prstGeom prst="ellipse">
            <a:avLst/>
          </a:prstGeom>
          <a:solidFill>
            <a:srgbClr val="8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an 11"/>
          <p:cNvSpPr/>
          <p:nvPr/>
        </p:nvSpPr>
        <p:spPr>
          <a:xfrm>
            <a:off x="10010079" y="1739670"/>
            <a:ext cx="1043565" cy="3140990"/>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an 12"/>
          <p:cNvSpPr/>
          <p:nvPr/>
        </p:nvSpPr>
        <p:spPr>
          <a:xfrm>
            <a:off x="10021229" y="3155878"/>
            <a:ext cx="1032415" cy="1735933"/>
          </a:xfrm>
          <a:prstGeom prst="can">
            <a:avLst>
              <a:gd name="adj" fmla="val 1238"/>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0290719" y="2893823"/>
            <a:ext cx="535258" cy="501805"/>
          </a:xfrm>
          <a:prstGeom prst="ellipse">
            <a:avLst/>
          </a:prstGeom>
          <a:solidFill>
            <a:srgbClr val="8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p:nvCxnSpPr>
        <p:spPr>
          <a:xfrm flipV="1">
            <a:off x="11385400" y="2676293"/>
            <a:ext cx="0" cy="47958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11381684" y="3308279"/>
            <a:ext cx="3716" cy="57234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1396552" y="3077446"/>
            <a:ext cx="394010" cy="461665"/>
          </a:xfrm>
          <a:prstGeom prst="rect">
            <a:avLst/>
          </a:prstGeom>
          <a:noFill/>
        </p:spPr>
        <p:txBody>
          <a:bodyPr wrap="square" rtlCol="0">
            <a:spAutoFit/>
          </a:bodyPr>
          <a:lstStyle/>
          <a:p>
            <a:r>
              <a:rPr lang="en-US" sz="2400" b="1" dirty="0" smtClean="0"/>
              <a:t>?</a:t>
            </a:r>
            <a:endParaRPr lang="en-US" sz="2400" b="1" dirty="0"/>
          </a:p>
        </p:txBody>
      </p:sp>
    </p:spTree>
    <p:extLst>
      <p:ext uri="{BB962C8B-B14F-4D97-AF65-F5344CB8AC3E}">
        <p14:creationId xmlns:p14="http://schemas.microsoft.com/office/powerpoint/2010/main" val="206722646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an 14"/>
          <p:cNvSpPr/>
          <p:nvPr/>
        </p:nvSpPr>
        <p:spPr>
          <a:xfrm>
            <a:off x="10026804" y="2156885"/>
            <a:ext cx="1032415" cy="998994"/>
          </a:xfrm>
          <a:prstGeom prst="can">
            <a:avLst>
              <a:gd name="adj" fmla="val 1238"/>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Convince your neighbor </a:t>
            </a:r>
            <a:endParaRPr lang="en-US" b="1" dirty="0"/>
          </a:p>
        </p:txBody>
      </p:sp>
      <p:sp>
        <p:nvSpPr>
          <p:cNvPr id="3" name="Content Placeholder 2"/>
          <p:cNvSpPr>
            <a:spLocks noGrp="1"/>
          </p:cNvSpPr>
          <p:nvPr>
            <p:ph idx="1"/>
          </p:nvPr>
        </p:nvSpPr>
        <p:spPr>
          <a:xfrm>
            <a:off x="838200" y="1248938"/>
            <a:ext cx="5841380" cy="5107411"/>
          </a:xfrm>
        </p:spPr>
        <p:txBody>
          <a:bodyPr>
            <a:normAutofit/>
          </a:bodyPr>
          <a:lstStyle/>
          <a:p>
            <a:pPr marL="0" indent="0">
              <a:lnSpc>
                <a:spcPct val="100000"/>
              </a:lnSpc>
              <a:spcBef>
                <a:spcPts val="1800"/>
              </a:spcBef>
              <a:buNone/>
            </a:pPr>
            <a:r>
              <a:rPr lang="en-US" dirty="0" smtClean="0"/>
              <a:t>An object floats in water but sinks in oil. When it floats in water it is exactly halfway submerged. </a:t>
            </a:r>
          </a:p>
          <a:p>
            <a:pPr marL="0" indent="0">
              <a:lnSpc>
                <a:spcPct val="100000"/>
              </a:lnSpc>
              <a:spcBef>
                <a:spcPts val="1800"/>
              </a:spcBef>
              <a:buNone/>
            </a:pPr>
            <a:r>
              <a:rPr lang="en-US" dirty="0" smtClean="0"/>
              <a:t>If we slowly pour oil on top until the oil completely covers the object, does the object: </a:t>
            </a:r>
          </a:p>
          <a:p>
            <a:pPr marL="514350" indent="-514350">
              <a:lnSpc>
                <a:spcPct val="100000"/>
              </a:lnSpc>
              <a:spcBef>
                <a:spcPts val="1800"/>
              </a:spcBef>
              <a:buAutoNum type="arabicParenR"/>
            </a:pPr>
            <a:r>
              <a:rPr lang="en-US" dirty="0" smtClean="0"/>
              <a:t>Move up</a:t>
            </a:r>
          </a:p>
          <a:p>
            <a:pPr marL="514350" indent="-514350">
              <a:lnSpc>
                <a:spcPct val="100000"/>
              </a:lnSpc>
              <a:spcBef>
                <a:spcPts val="1800"/>
              </a:spcBef>
              <a:buAutoNum type="arabicParenR"/>
            </a:pPr>
            <a:r>
              <a:rPr lang="en-US" dirty="0" smtClean="0"/>
              <a:t>Stay in place</a:t>
            </a:r>
          </a:p>
          <a:p>
            <a:pPr marL="514350" indent="-514350">
              <a:lnSpc>
                <a:spcPct val="100000"/>
              </a:lnSpc>
              <a:spcBef>
                <a:spcPts val="1800"/>
              </a:spcBef>
              <a:buAutoNum type="arabicParenR"/>
            </a:pPr>
            <a:r>
              <a:rPr lang="en-US" dirty="0" smtClean="0"/>
              <a:t>Move down</a:t>
            </a:r>
          </a:p>
          <a:p>
            <a:pPr marL="514350" indent="-514350">
              <a:lnSpc>
                <a:spcPct val="100000"/>
              </a:lnSpc>
              <a:spcBef>
                <a:spcPts val="1800"/>
              </a:spcBef>
              <a:buAutoNum type="arabicParenR"/>
            </a:pPr>
            <a:endParaRPr lang="en-IN" dirty="0" smtClean="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17</a:t>
            </a:fld>
            <a:endParaRPr lang="en-US"/>
          </a:p>
        </p:txBody>
      </p:sp>
      <p:sp>
        <p:nvSpPr>
          <p:cNvPr id="9" name="Can 8"/>
          <p:cNvSpPr/>
          <p:nvPr/>
        </p:nvSpPr>
        <p:spPr>
          <a:xfrm>
            <a:off x="7984274" y="1739670"/>
            <a:ext cx="1043565" cy="3140990"/>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an 9"/>
          <p:cNvSpPr/>
          <p:nvPr/>
        </p:nvSpPr>
        <p:spPr>
          <a:xfrm>
            <a:off x="7995424" y="3155878"/>
            <a:ext cx="1032415" cy="1735933"/>
          </a:xfrm>
          <a:prstGeom prst="can">
            <a:avLst>
              <a:gd name="adj" fmla="val 1238"/>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8264914" y="2893823"/>
            <a:ext cx="535258" cy="501805"/>
          </a:xfrm>
          <a:prstGeom prst="ellipse">
            <a:avLst/>
          </a:prstGeom>
          <a:solidFill>
            <a:srgbClr val="8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an 11"/>
          <p:cNvSpPr/>
          <p:nvPr/>
        </p:nvSpPr>
        <p:spPr>
          <a:xfrm>
            <a:off x="10010079" y="1739670"/>
            <a:ext cx="1043565" cy="3140990"/>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an 12"/>
          <p:cNvSpPr/>
          <p:nvPr/>
        </p:nvSpPr>
        <p:spPr>
          <a:xfrm>
            <a:off x="10021229" y="3155878"/>
            <a:ext cx="1032415" cy="1735933"/>
          </a:xfrm>
          <a:prstGeom prst="can">
            <a:avLst>
              <a:gd name="adj" fmla="val 1238"/>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0290719" y="2893823"/>
            <a:ext cx="535258" cy="501805"/>
          </a:xfrm>
          <a:prstGeom prst="ellipse">
            <a:avLst/>
          </a:prstGeom>
          <a:solidFill>
            <a:srgbClr val="8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p:nvCxnSpPr>
        <p:spPr>
          <a:xfrm flipV="1">
            <a:off x="11385400" y="2676293"/>
            <a:ext cx="0" cy="47958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11381684" y="3308279"/>
            <a:ext cx="3716" cy="57234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1396552" y="3077446"/>
            <a:ext cx="394010" cy="461665"/>
          </a:xfrm>
          <a:prstGeom prst="rect">
            <a:avLst/>
          </a:prstGeom>
          <a:noFill/>
        </p:spPr>
        <p:txBody>
          <a:bodyPr wrap="square" rtlCol="0">
            <a:spAutoFit/>
          </a:bodyPr>
          <a:lstStyle/>
          <a:p>
            <a:r>
              <a:rPr lang="en-US" sz="2400" b="1" dirty="0" smtClean="0"/>
              <a:t>?</a:t>
            </a:r>
            <a:endParaRPr lang="en-US" sz="2400" b="1" dirty="0"/>
          </a:p>
        </p:txBody>
      </p:sp>
    </p:spTree>
    <p:extLst>
      <p:ext uri="{BB962C8B-B14F-4D97-AF65-F5344CB8AC3E}">
        <p14:creationId xmlns:p14="http://schemas.microsoft.com/office/powerpoint/2010/main" val="338996107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an 14"/>
          <p:cNvSpPr/>
          <p:nvPr/>
        </p:nvSpPr>
        <p:spPr>
          <a:xfrm>
            <a:off x="10026804" y="2156885"/>
            <a:ext cx="1032415" cy="998994"/>
          </a:xfrm>
          <a:prstGeom prst="can">
            <a:avLst>
              <a:gd name="adj" fmla="val 1238"/>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Converge … and vote again</a:t>
            </a:r>
            <a:endParaRPr lang="en-US" b="1" dirty="0"/>
          </a:p>
        </p:txBody>
      </p:sp>
      <p:sp>
        <p:nvSpPr>
          <p:cNvPr id="3" name="Content Placeholder 2"/>
          <p:cNvSpPr>
            <a:spLocks noGrp="1"/>
          </p:cNvSpPr>
          <p:nvPr>
            <p:ph idx="1"/>
          </p:nvPr>
        </p:nvSpPr>
        <p:spPr>
          <a:xfrm>
            <a:off x="838200" y="1248938"/>
            <a:ext cx="5841380" cy="5107411"/>
          </a:xfrm>
        </p:spPr>
        <p:txBody>
          <a:bodyPr>
            <a:normAutofit/>
          </a:bodyPr>
          <a:lstStyle/>
          <a:p>
            <a:pPr marL="0" indent="0">
              <a:lnSpc>
                <a:spcPct val="100000"/>
              </a:lnSpc>
              <a:spcBef>
                <a:spcPts val="1800"/>
              </a:spcBef>
              <a:buNone/>
            </a:pPr>
            <a:r>
              <a:rPr lang="en-US" dirty="0" smtClean="0"/>
              <a:t>An object floats in water but sinks in oil. When it floats in water it is exactly halfway submerged. </a:t>
            </a:r>
          </a:p>
          <a:p>
            <a:pPr marL="0" indent="0">
              <a:lnSpc>
                <a:spcPct val="100000"/>
              </a:lnSpc>
              <a:spcBef>
                <a:spcPts val="1800"/>
              </a:spcBef>
              <a:buNone/>
            </a:pPr>
            <a:r>
              <a:rPr lang="en-US" dirty="0" smtClean="0"/>
              <a:t>If we slowly pour oil on top until the oil completely covers the object, does the object: </a:t>
            </a:r>
          </a:p>
          <a:p>
            <a:pPr marL="514350" indent="-514350">
              <a:lnSpc>
                <a:spcPct val="100000"/>
              </a:lnSpc>
              <a:spcBef>
                <a:spcPts val="1800"/>
              </a:spcBef>
              <a:buAutoNum type="arabicParenR"/>
            </a:pPr>
            <a:r>
              <a:rPr lang="en-US" dirty="0" smtClean="0"/>
              <a:t>Move up</a:t>
            </a:r>
          </a:p>
          <a:p>
            <a:pPr marL="514350" indent="-514350">
              <a:lnSpc>
                <a:spcPct val="100000"/>
              </a:lnSpc>
              <a:spcBef>
                <a:spcPts val="1800"/>
              </a:spcBef>
              <a:buAutoNum type="arabicParenR"/>
            </a:pPr>
            <a:r>
              <a:rPr lang="en-US" dirty="0" smtClean="0"/>
              <a:t>Stay in place</a:t>
            </a:r>
          </a:p>
          <a:p>
            <a:pPr marL="514350" indent="-514350">
              <a:lnSpc>
                <a:spcPct val="100000"/>
              </a:lnSpc>
              <a:spcBef>
                <a:spcPts val="1800"/>
              </a:spcBef>
              <a:buAutoNum type="arabicParenR"/>
            </a:pPr>
            <a:r>
              <a:rPr lang="en-US" dirty="0" smtClean="0"/>
              <a:t>Move down</a:t>
            </a:r>
          </a:p>
          <a:p>
            <a:pPr marL="514350" indent="-514350">
              <a:lnSpc>
                <a:spcPct val="100000"/>
              </a:lnSpc>
              <a:spcBef>
                <a:spcPts val="1800"/>
              </a:spcBef>
              <a:buAutoNum type="arabicParenR"/>
            </a:pPr>
            <a:endParaRPr lang="en-IN" dirty="0" smtClean="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18</a:t>
            </a:fld>
            <a:endParaRPr lang="en-US"/>
          </a:p>
        </p:txBody>
      </p:sp>
      <p:sp>
        <p:nvSpPr>
          <p:cNvPr id="9" name="Can 8"/>
          <p:cNvSpPr/>
          <p:nvPr/>
        </p:nvSpPr>
        <p:spPr>
          <a:xfrm>
            <a:off x="7984274" y="1739670"/>
            <a:ext cx="1043565" cy="3140990"/>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an 9"/>
          <p:cNvSpPr/>
          <p:nvPr/>
        </p:nvSpPr>
        <p:spPr>
          <a:xfrm>
            <a:off x="7995424" y="3155878"/>
            <a:ext cx="1032415" cy="1735933"/>
          </a:xfrm>
          <a:prstGeom prst="can">
            <a:avLst>
              <a:gd name="adj" fmla="val 1238"/>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8264914" y="2893823"/>
            <a:ext cx="535258" cy="501805"/>
          </a:xfrm>
          <a:prstGeom prst="ellipse">
            <a:avLst/>
          </a:prstGeom>
          <a:solidFill>
            <a:srgbClr val="8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an 11"/>
          <p:cNvSpPr/>
          <p:nvPr/>
        </p:nvSpPr>
        <p:spPr>
          <a:xfrm>
            <a:off x="10010079" y="1739670"/>
            <a:ext cx="1043565" cy="3140990"/>
          </a:xfrm>
          <a:prstGeom prst="ca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an 12"/>
          <p:cNvSpPr/>
          <p:nvPr/>
        </p:nvSpPr>
        <p:spPr>
          <a:xfrm>
            <a:off x="10021229" y="3155878"/>
            <a:ext cx="1032415" cy="1735933"/>
          </a:xfrm>
          <a:prstGeom prst="can">
            <a:avLst>
              <a:gd name="adj" fmla="val 1238"/>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0290719" y="2893823"/>
            <a:ext cx="535258" cy="501805"/>
          </a:xfrm>
          <a:prstGeom prst="ellipse">
            <a:avLst/>
          </a:prstGeom>
          <a:solidFill>
            <a:srgbClr val="8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flipV="1">
            <a:off x="11385400" y="2676293"/>
            <a:ext cx="0" cy="47958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11381684" y="3308279"/>
            <a:ext cx="3716" cy="57234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1396552" y="3077446"/>
            <a:ext cx="394010" cy="461665"/>
          </a:xfrm>
          <a:prstGeom prst="rect">
            <a:avLst/>
          </a:prstGeom>
          <a:noFill/>
        </p:spPr>
        <p:txBody>
          <a:bodyPr wrap="square" rtlCol="0">
            <a:spAutoFit/>
          </a:bodyPr>
          <a:lstStyle/>
          <a:p>
            <a:r>
              <a:rPr lang="en-US" sz="2400" b="1" dirty="0" smtClean="0"/>
              <a:t>?</a:t>
            </a:r>
            <a:endParaRPr lang="en-US" sz="2400" b="1" dirty="0"/>
          </a:p>
        </p:txBody>
      </p:sp>
    </p:spTree>
    <p:extLst>
      <p:ext uri="{BB962C8B-B14F-4D97-AF65-F5344CB8AC3E}">
        <p14:creationId xmlns:p14="http://schemas.microsoft.com/office/powerpoint/2010/main" val="81593316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Peer Instruction Anatomy</a:t>
            </a:r>
            <a:endParaRPr lang="en-US" b="1"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19</a:t>
            </a:fld>
            <a:endParaRPr lang="en-US"/>
          </a:p>
        </p:txBody>
      </p:sp>
      <p:sp>
        <p:nvSpPr>
          <p:cNvPr id="22" name="Slide Number Placeholder 3"/>
          <p:cNvSpPr txBox="1">
            <a:spLocks noGrp="1"/>
          </p:cNvSpPr>
          <p:nvPr/>
        </p:nvSpPr>
        <p:spPr>
          <a:xfrm>
            <a:off x="6120161" y="6186064"/>
            <a:ext cx="762000" cy="271463"/>
          </a:xfrm>
          <a:prstGeom prst="rect">
            <a:avLst/>
          </a:prstGeom>
          <a:noFill/>
        </p:spPr>
        <p:txBody>
          <a:bodyPr anchor="ctr"/>
          <a:lstStyle/>
          <a:p>
            <a:pPr algn="ctr" eaLnBrk="1" fontAlgn="auto" hangingPunct="1">
              <a:spcBef>
                <a:spcPts val="0"/>
              </a:spcBef>
              <a:spcAft>
                <a:spcPts val="0"/>
              </a:spcAft>
              <a:defRPr/>
            </a:pPr>
            <a:fld id="{1771BFD8-B756-4907-9555-C1B10B5BAB99}" type="slidenum">
              <a:rPr lang="en-US" sz="1200">
                <a:solidFill>
                  <a:schemeClr val="bg2">
                    <a:lumMod val="60000"/>
                    <a:lumOff val="40000"/>
                  </a:schemeClr>
                </a:solidFill>
                <a:latin typeface="+mn-lt"/>
                <a:cs typeface="+mn-cs"/>
              </a:rPr>
              <a:pPr algn="ctr" eaLnBrk="1" fontAlgn="auto" hangingPunct="1">
                <a:spcBef>
                  <a:spcPts val="0"/>
                </a:spcBef>
                <a:spcAft>
                  <a:spcPts val="0"/>
                </a:spcAft>
                <a:defRPr/>
              </a:pPr>
              <a:t>19</a:t>
            </a:fld>
            <a:endParaRPr lang="en-US" sz="1200">
              <a:solidFill>
                <a:schemeClr val="bg2">
                  <a:lumMod val="60000"/>
                  <a:lumOff val="40000"/>
                </a:schemeClr>
              </a:solidFill>
              <a:latin typeface="+mn-lt"/>
              <a:cs typeface="+mn-cs"/>
            </a:endParaRPr>
          </a:p>
        </p:txBody>
      </p:sp>
      <p:sp>
        <p:nvSpPr>
          <p:cNvPr id="23" name="Rounded Rectangle 22"/>
          <p:cNvSpPr/>
          <p:nvPr/>
        </p:nvSpPr>
        <p:spPr>
          <a:xfrm>
            <a:off x="2592736" y="1248939"/>
            <a:ext cx="7716838" cy="4251325"/>
          </a:xfrm>
          <a:prstGeom prst="roundRect">
            <a:avLst/>
          </a:prstGeom>
          <a:noFill/>
          <a:ln w="38100" cap="flat" cmpd="sng" algn="ctr">
            <a:solidFill>
              <a:srgbClr val="660066"/>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lIns="82292" tIns="41148" rIns="82292" bIns="41148" anchor="ctr"/>
          <a:lstStyle/>
          <a:p>
            <a:pPr algn="ctr" defTabSz="457200" eaLnBrk="1" fontAlgn="auto" hangingPunct="1">
              <a:spcBef>
                <a:spcPts val="0"/>
              </a:spcBef>
              <a:spcAft>
                <a:spcPts val="0"/>
              </a:spcAft>
              <a:defRPr/>
            </a:pPr>
            <a:endParaRPr lang="en-US"/>
          </a:p>
        </p:txBody>
      </p:sp>
      <p:pic>
        <p:nvPicPr>
          <p:cNvPr id="24" name="Picture 9" descr="anatomy-icon2.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172424" y="2626889"/>
            <a:ext cx="2289175" cy="152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TextBox 10"/>
          <p:cNvSpPr txBox="1">
            <a:spLocks noChangeArrowheads="1"/>
          </p:cNvSpPr>
          <p:nvPr/>
        </p:nvSpPr>
        <p:spPr bwMode="auto">
          <a:xfrm>
            <a:off x="5172424" y="1666452"/>
            <a:ext cx="214788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292" tIns="41148" rIns="82292" bIns="41148">
            <a:spAutoFit/>
          </a:bodyPr>
          <a:lstStyle>
            <a:lvl1pPr defTabSz="4572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4572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4572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700" dirty="0">
                <a:solidFill>
                  <a:srgbClr val="800000"/>
                </a:solidFill>
                <a:latin typeface="Calisto MT" panose="02040603050505030304" pitchFamily="18" charset="0"/>
              </a:rPr>
              <a:t>Ask Question</a:t>
            </a:r>
          </a:p>
        </p:txBody>
      </p:sp>
      <p:sp>
        <p:nvSpPr>
          <p:cNvPr id="26" name="TextBox 11"/>
          <p:cNvSpPr txBox="1">
            <a:spLocks noChangeArrowheads="1"/>
          </p:cNvSpPr>
          <p:nvPr/>
        </p:nvSpPr>
        <p:spPr bwMode="auto">
          <a:xfrm>
            <a:off x="7509224" y="3215852"/>
            <a:ext cx="2484437" cy="49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292" tIns="41148" rIns="82292" bIns="41148">
            <a:spAutoFit/>
          </a:bodyPr>
          <a:lstStyle>
            <a:lvl1pPr defTabSz="4572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4572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4572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700" dirty="0">
                <a:solidFill>
                  <a:srgbClr val="800000"/>
                </a:solidFill>
                <a:latin typeface="Calisto MT" panose="02040603050505030304" pitchFamily="18" charset="0"/>
              </a:rPr>
              <a:t>Peer Discussion</a:t>
            </a:r>
          </a:p>
        </p:txBody>
      </p:sp>
      <p:sp>
        <p:nvSpPr>
          <p:cNvPr id="27" name="Bent Arrow 26"/>
          <p:cNvSpPr/>
          <p:nvPr/>
        </p:nvSpPr>
        <p:spPr>
          <a:xfrm rot="10800000">
            <a:off x="7134574" y="3957214"/>
            <a:ext cx="1811337" cy="1120775"/>
          </a:xfrm>
          <a:prstGeom prst="bentArrow">
            <a:avLst/>
          </a:prstGeom>
        </p:spPr>
        <p:style>
          <a:lnRef idx="1">
            <a:schemeClr val="accent1"/>
          </a:lnRef>
          <a:fillRef idx="3">
            <a:schemeClr val="accent1"/>
          </a:fillRef>
          <a:effectRef idx="2">
            <a:schemeClr val="accent1"/>
          </a:effectRef>
          <a:fontRef idx="minor">
            <a:schemeClr val="lt1"/>
          </a:fontRef>
        </p:style>
        <p:txBody>
          <a:bodyPr lIns="82292" tIns="41148" rIns="82292" bIns="41148" anchor="ctr"/>
          <a:lstStyle/>
          <a:p>
            <a:pPr algn="ctr" defTabSz="457200" eaLnBrk="1" fontAlgn="auto" hangingPunct="1">
              <a:spcBef>
                <a:spcPts val="0"/>
              </a:spcBef>
              <a:spcAft>
                <a:spcPts val="0"/>
              </a:spcAft>
              <a:defRPr/>
            </a:pPr>
            <a:endParaRPr lang="en-US">
              <a:solidFill>
                <a:schemeClr val="tx1"/>
              </a:solidFill>
            </a:endParaRPr>
          </a:p>
        </p:txBody>
      </p:sp>
      <p:sp>
        <p:nvSpPr>
          <p:cNvPr id="28" name="TextBox 13"/>
          <p:cNvSpPr txBox="1">
            <a:spLocks noChangeArrowheads="1"/>
          </p:cNvSpPr>
          <p:nvPr/>
        </p:nvSpPr>
        <p:spPr bwMode="auto">
          <a:xfrm>
            <a:off x="5969349" y="4579514"/>
            <a:ext cx="850900"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292" tIns="41148" rIns="82292" bIns="41148">
            <a:spAutoFit/>
          </a:bodyPr>
          <a:lstStyle>
            <a:lvl1pPr defTabSz="4572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4572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4572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700">
                <a:solidFill>
                  <a:srgbClr val="800000"/>
                </a:solidFill>
                <a:latin typeface="Calisto MT" panose="02040603050505030304" pitchFamily="18" charset="0"/>
              </a:rPr>
              <a:t>Vote</a:t>
            </a:r>
          </a:p>
        </p:txBody>
      </p:sp>
      <p:sp>
        <p:nvSpPr>
          <p:cNvPr id="29" name="Bent Arrow 28"/>
          <p:cNvSpPr/>
          <p:nvPr/>
        </p:nvSpPr>
        <p:spPr>
          <a:xfrm rot="16200000">
            <a:off x="4134198" y="3476202"/>
            <a:ext cx="1120775" cy="2082800"/>
          </a:xfrm>
          <a:prstGeom prst="bentArrow">
            <a:avLst/>
          </a:prstGeom>
        </p:spPr>
        <p:style>
          <a:lnRef idx="1">
            <a:schemeClr val="accent1"/>
          </a:lnRef>
          <a:fillRef idx="3">
            <a:schemeClr val="accent1"/>
          </a:fillRef>
          <a:effectRef idx="2">
            <a:schemeClr val="accent1"/>
          </a:effectRef>
          <a:fontRef idx="minor">
            <a:schemeClr val="lt1"/>
          </a:fontRef>
        </p:style>
        <p:txBody>
          <a:bodyPr lIns="82292" tIns="41148" rIns="82292" bIns="41148" anchor="ctr"/>
          <a:lstStyle/>
          <a:p>
            <a:pPr algn="ctr" defTabSz="457200" eaLnBrk="1" fontAlgn="auto" hangingPunct="1">
              <a:spcBef>
                <a:spcPts val="0"/>
              </a:spcBef>
              <a:spcAft>
                <a:spcPts val="0"/>
              </a:spcAft>
              <a:defRPr/>
            </a:pPr>
            <a:endParaRPr lang="en-US">
              <a:solidFill>
                <a:schemeClr val="tx1"/>
              </a:solidFill>
            </a:endParaRPr>
          </a:p>
        </p:txBody>
      </p:sp>
      <p:sp>
        <p:nvSpPr>
          <p:cNvPr id="30" name="TextBox 15"/>
          <p:cNvSpPr txBox="1">
            <a:spLocks noChangeArrowheads="1"/>
          </p:cNvSpPr>
          <p:nvPr/>
        </p:nvSpPr>
        <p:spPr bwMode="auto">
          <a:xfrm>
            <a:off x="2645124" y="3180927"/>
            <a:ext cx="2855912"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92" tIns="41148" rIns="82292" bIns="41148">
            <a:spAutoFit/>
          </a:bodyPr>
          <a:lstStyle>
            <a:lvl1pPr defTabSz="4572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4572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4572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700" dirty="0">
                <a:solidFill>
                  <a:srgbClr val="800000"/>
                </a:solidFill>
                <a:latin typeface="Calisto MT" panose="02040603050505030304" pitchFamily="18" charset="0"/>
              </a:rPr>
              <a:t>Debrief / </a:t>
            </a:r>
          </a:p>
          <a:p>
            <a:pPr eaLnBrk="1" hangingPunct="1">
              <a:spcBef>
                <a:spcPct val="0"/>
              </a:spcBef>
              <a:buFontTx/>
              <a:buNone/>
            </a:pPr>
            <a:r>
              <a:rPr lang="en-US" altLang="en-US" sz="2700" dirty="0">
                <a:solidFill>
                  <a:srgbClr val="800000"/>
                </a:solidFill>
                <a:latin typeface="Calisto MT" panose="02040603050505030304" pitchFamily="18" charset="0"/>
              </a:rPr>
              <a:t>Class Discussion</a:t>
            </a:r>
          </a:p>
        </p:txBody>
      </p:sp>
      <p:sp>
        <p:nvSpPr>
          <p:cNvPr id="31" name="Bent Arrow 30"/>
          <p:cNvSpPr/>
          <p:nvPr/>
        </p:nvSpPr>
        <p:spPr>
          <a:xfrm rot="5400000">
            <a:off x="7638605" y="1741858"/>
            <a:ext cx="1433513" cy="1514475"/>
          </a:xfrm>
          <a:prstGeom prst="bentArrow">
            <a:avLst/>
          </a:prstGeom>
        </p:spPr>
        <p:style>
          <a:lnRef idx="1">
            <a:schemeClr val="accent1"/>
          </a:lnRef>
          <a:fillRef idx="3">
            <a:schemeClr val="accent1"/>
          </a:fillRef>
          <a:effectRef idx="2">
            <a:schemeClr val="accent1"/>
          </a:effectRef>
          <a:fontRef idx="minor">
            <a:schemeClr val="lt1"/>
          </a:fontRef>
        </p:style>
        <p:txBody>
          <a:bodyPr lIns="82292" tIns="41148" rIns="82292" bIns="41148" anchor="ctr"/>
          <a:lstStyle/>
          <a:p>
            <a:pPr algn="ctr" defTabSz="457200" eaLnBrk="1" fontAlgn="auto" hangingPunct="1">
              <a:spcBef>
                <a:spcPts val="0"/>
              </a:spcBef>
              <a:spcAft>
                <a:spcPts val="0"/>
              </a:spcAft>
              <a:defRPr/>
            </a:pPr>
            <a:endParaRPr lang="en-US">
              <a:solidFill>
                <a:schemeClr val="tx1"/>
              </a:solidFill>
            </a:endParaRPr>
          </a:p>
        </p:txBody>
      </p:sp>
      <p:sp>
        <p:nvSpPr>
          <p:cNvPr id="32" name="Bent Arrow 31"/>
          <p:cNvSpPr/>
          <p:nvPr/>
        </p:nvSpPr>
        <p:spPr>
          <a:xfrm>
            <a:off x="3797649" y="1744239"/>
            <a:ext cx="1198562" cy="1471613"/>
          </a:xfrm>
          <a:prstGeom prst="bentArrow">
            <a:avLst/>
          </a:prstGeom>
        </p:spPr>
        <p:style>
          <a:lnRef idx="1">
            <a:schemeClr val="accent1"/>
          </a:lnRef>
          <a:fillRef idx="3">
            <a:schemeClr val="accent1"/>
          </a:fillRef>
          <a:effectRef idx="2">
            <a:schemeClr val="accent1"/>
          </a:effectRef>
          <a:fontRef idx="minor">
            <a:schemeClr val="lt1"/>
          </a:fontRef>
        </p:style>
        <p:txBody>
          <a:bodyPr lIns="82292" tIns="41148" rIns="82292" bIns="41148" anchor="ctr"/>
          <a:lstStyle/>
          <a:p>
            <a:pPr algn="ctr" defTabSz="457200" eaLnBrk="1" fontAlgn="auto" hangingPunct="1">
              <a:spcBef>
                <a:spcPts val="0"/>
              </a:spcBef>
              <a:spcAft>
                <a:spcPts val="0"/>
              </a:spcAft>
              <a:defRPr/>
            </a:pPr>
            <a:endParaRPr lang="en-US">
              <a:solidFill>
                <a:schemeClr val="tx1"/>
              </a:solidFill>
            </a:endParaRPr>
          </a:p>
        </p:txBody>
      </p:sp>
      <p:sp>
        <p:nvSpPr>
          <p:cNvPr id="33" name="TextBox 32"/>
          <p:cNvSpPr txBox="1"/>
          <p:nvPr/>
        </p:nvSpPr>
        <p:spPr>
          <a:xfrm>
            <a:off x="2645124" y="2126827"/>
            <a:ext cx="1957387" cy="493712"/>
          </a:xfrm>
          <a:prstGeom prst="rect">
            <a:avLst/>
          </a:prstGeom>
          <a:solidFill>
            <a:schemeClr val="bg1">
              <a:alpha val="51000"/>
            </a:schemeClr>
          </a:solidFill>
        </p:spPr>
        <p:txBody>
          <a:bodyPr wrap="none" lIns="82292" tIns="41148" rIns="82292" bIns="41148">
            <a:spAutoFit/>
          </a:bodyPr>
          <a:lstStyle/>
          <a:p>
            <a:pPr defTabSz="457200" eaLnBrk="1" fontAlgn="auto" hangingPunct="1">
              <a:spcBef>
                <a:spcPts val="0"/>
              </a:spcBef>
              <a:spcAft>
                <a:spcPts val="0"/>
              </a:spcAft>
              <a:defRPr/>
            </a:pPr>
            <a:r>
              <a:rPr lang="en-US" sz="2700" dirty="0">
                <a:solidFill>
                  <a:schemeClr val="tx1">
                    <a:lumMod val="75000"/>
                    <a:lumOff val="25000"/>
                  </a:schemeClr>
                </a:solidFill>
                <a:latin typeface="+mn-lt"/>
                <a:cs typeface="+mn-cs"/>
              </a:rPr>
              <a:t>…Lecture…</a:t>
            </a:r>
          </a:p>
        </p:txBody>
      </p:sp>
      <p:sp>
        <p:nvSpPr>
          <p:cNvPr id="34" name="TextBox 19"/>
          <p:cNvSpPr txBox="1">
            <a:spLocks noChangeArrowheads="1"/>
          </p:cNvSpPr>
          <p:nvPr/>
        </p:nvSpPr>
        <p:spPr bwMode="auto">
          <a:xfrm>
            <a:off x="7804499" y="1915689"/>
            <a:ext cx="2171700" cy="904875"/>
          </a:xfrm>
          <a:prstGeom prst="rect">
            <a:avLst/>
          </a:prstGeom>
          <a:solidFill>
            <a:schemeClr val="bg1">
              <a:alpha val="5098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82292" tIns="41148" rIns="82292" bIns="41148">
            <a:spAutoFit/>
          </a:bodyPr>
          <a:lstStyle>
            <a:lvl1pPr defTabSz="4572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4572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4572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2700" dirty="0">
                <a:solidFill>
                  <a:srgbClr val="404040"/>
                </a:solidFill>
                <a:latin typeface="Calisto MT" panose="02040603050505030304" pitchFamily="18" charset="0"/>
              </a:rPr>
              <a:t>(May vote individually)</a:t>
            </a:r>
          </a:p>
        </p:txBody>
      </p:sp>
      <p:sp>
        <p:nvSpPr>
          <p:cNvPr id="35" name="TextBox 20"/>
          <p:cNvSpPr txBox="1">
            <a:spLocks noChangeArrowheads="1"/>
          </p:cNvSpPr>
          <p:nvPr/>
        </p:nvSpPr>
        <p:spPr bwMode="auto">
          <a:xfrm>
            <a:off x="579861" y="5797473"/>
            <a:ext cx="11374244" cy="488950"/>
          </a:xfrm>
          <a:prstGeom prst="rect">
            <a:avLst/>
          </a:prstGeom>
          <a:noFill/>
          <a:ln>
            <a:noFill/>
          </a:ln>
        </p:spPr>
        <p:txBody>
          <a:bodyPr lIns="82292" tIns="41148" rIns="82292" bIns="41148"/>
          <a:lstStyle>
            <a:lvl1pPr defTabSz="4572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4572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4572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lnSpc>
                <a:spcPct val="110000"/>
              </a:lnSpc>
              <a:spcBef>
                <a:spcPct val="10000"/>
              </a:spcBef>
              <a:buFontTx/>
              <a:buNone/>
            </a:pPr>
            <a:r>
              <a:rPr lang="en-US" altLang="en-US" sz="1600" dirty="0">
                <a:solidFill>
                  <a:srgbClr val="007006"/>
                </a:solidFill>
              </a:rPr>
              <a:t>Figure attributed to:  Stephanie </a:t>
            </a:r>
            <a:r>
              <a:rPr lang="en-US" altLang="en-US" sz="1600" dirty="0" err="1">
                <a:solidFill>
                  <a:srgbClr val="007006"/>
                </a:solidFill>
              </a:rPr>
              <a:t>Chasteen</a:t>
            </a:r>
            <a:r>
              <a:rPr lang="en-US" altLang="en-US" sz="1600" dirty="0">
                <a:solidFill>
                  <a:srgbClr val="007006"/>
                </a:solidFill>
              </a:rPr>
              <a:t> and the Science Education Initiative at the </a:t>
            </a:r>
            <a:r>
              <a:rPr lang="en-US" altLang="en-US" sz="1600" dirty="0" smtClean="0">
                <a:solidFill>
                  <a:srgbClr val="007006"/>
                </a:solidFill>
              </a:rPr>
              <a:t>University </a:t>
            </a:r>
            <a:r>
              <a:rPr lang="en-US" altLang="en-US" sz="1600" dirty="0">
                <a:solidFill>
                  <a:srgbClr val="007006"/>
                </a:solidFill>
              </a:rPr>
              <a:t>of Colorado </a:t>
            </a:r>
          </a:p>
        </p:txBody>
      </p:sp>
    </p:spTree>
    <p:extLst>
      <p:ext uri="{BB962C8B-B14F-4D97-AF65-F5344CB8AC3E}">
        <p14:creationId xmlns:p14="http://schemas.microsoft.com/office/powerpoint/2010/main" val="40471315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9012"/>
            <a:ext cx="10515600" cy="705082"/>
          </a:xfrm>
        </p:spPr>
        <p:txBody>
          <a:bodyPr>
            <a:normAutofit/>
          </a:bodyPr>
          <a:lstStyle/>
          <a:p>
            <a:pPr algn="ctr"/>
            <a:r>
              <a:rPr lang="en-US" sz="4000" b="1" dirty="0" smtClean="0">
                <a:solidFill>
                  <a:srgbClr val="800000"/>
                </a:solidFill>
              </a:rPr>
              <a:t>How engaged are your students? </a:t>
            </a:r>
            <a:endParaRPr lang="en-US" sz="4000" b="1" dirty="0"/>
          </a:p>
        </p:txBody>
      </p:sp>
      <p:sp>
        <p:nvSpPr>
          <p:cNvPr id="3" name="Content Placeholder 2"/>
          <p:cNvSpPr>
            <a:spLocks noGrp="1"/>
          </p:cNvSpPr>
          <p:nvPr>
            <p:ph idx="1"/>
          </p:nvPr>
        </p:nvSpPr>
        <p:spPr>
          <a:xfrm>
            <a:off x="702525" y="1067344"/>
            <a:ext cx="10740483" cy="4876256"/>
          </a:xfrm>
        </p:spPr>
        <p:txBody>
          <a:bodyPr>
            <a:normAutofit/>
          </a:bodyPr>
          <a:lstStyle/>
          <a:p>
            <a:r>
              <a:rPr lang="en-IN" sz="2400" dirty="0" smtClean="0"/>
              <a:t>Consider a large class. Example: EE 111/ 112 (N ~ 150?), CS 101 (N~250 per section)</a:t>
            </a:r>
          </a:p>
          <a:p>
            <a:r>
              <a:rPr lang="en-IN" sz="2400" dirty="0" smtClean="0"/>
              <a:t>Imagine a 90-minute class in a large auditorium with fixed seats. </a:t>
            </a:r>
          </a:p>
          <a:p>
            <a:endParaRPr lang="en-IN" sz="2400" dirty="0" smtClean="0">
              <a:solidFill>
                <a:srgbClr val="0070C0"/>
              </a:solidFill>
            </a:endParaRPr>
          </a:p>
          <a:p>
            <a:pPr marL="0" indent="0">
              <a:lnSpc>
                <a:spcPct val="100000"/>
              </a:lnSpc>
              <a:buNone/>
            </a:pPr>
            <a:r>
              <a:rPr lang="en-IN" dirty="0" smtClean="0">
                <a:solidFill>
                  <a:srgbClr val="0000FF"/>
                </a:solidFill>
              </a:rPr>
              <a:t>Think (Individually): </a:t>
            </a:r>
          </a:p>
          <a:p>
            <a:pPr lvl="1">
              <a:lnSpc>
                <a:spcPct val="100000"/>
              </a:lnSpc>
            </a:pPr>
            <a:r>
              <a:rPr lang="en-IN" dirty="0" smtClean="0"/>
              <a:t>Predict the percentage of students who may be showing </a:t>
            </a:r>
            <a:r>
              <a:rPr lang="en-IN" dirty="0"/>
              <a:t>“engaged” </a:t>
            </a:r>
            <a:r>
              <a:rPr lang="en-IN" dirty="0" smtClean="0"/>
              <a:t>behaviour (with the content of the lecture), at various instants of time.</a:t>
            </a:r>
          </a:p>
          <a:p>
            <a:pPr lvl="1">
              <a:lnSpc>
                <a:spcPct val="100000"/>
              </a:lnSpc>
            </a:pPr>
            <a:r>
              <a:rPr lang="en-IN" dirty="0" smtClean="0"/>
              <a:t>Draw a graph of engagement versus time. </a:t>
            </a:r>
            <a:r>
              <a:rPr lang="en-IN" dirty="0" smtClean="0">
                <a:solidFill>
                  <a:srgbClr val="C00000"/>
                </a:solidFill>
              </a:rPr>
              <a:t>[~1 min]</a:t>
            </a: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2</a:t>
            </a:fld>
            <a:endParaRPr lang="en-US"/>
          </a:p>
        </p:txBody>
      </p:sp>
      <p:grpSp>
        <p:nvGrpSpPr>
          <p:cNvPr id="6" name="Group 5"/>
          <p:cNvGrpSpPr/>
          <p:nvPr/>
        </p:nvGrpSpPr>
        <p:grpSpPr>
          <a:xfrm>
            <a:off x="7579500" y="4222836"/>
            <a:ext cx="3770528" cy="2133514"/>
            <a:chOff x="7579500" y="4222836"/>
            <a:chExt cx="3770528" cy="2133514"/>
          </a:xfrm>
        </p:grpSpPr>
        <p:grpSp>
          <p:nvGrpSpPr>
            <p:cNvPr id="9" name="Group 8"/>
            <p:cNvGrpSpPr/>
            <p:nvPr/>
          </p:nvGrpSpPr>
          <p:grpSpPr>
            <a:xfrm>
              <a:off x="8153400" y="4322013"/>
              <a:ext cx="3196628" cy="2034337"/>
              <a:chOff x="7136199" y="4191794"/>
              <a:chExt cx="1678229" cy="1046155"/>
            </a:xfrm>
          </p:grpSpPr>
          <p:cxnSp>
            <p:nvCxnSpPr>
              <p:cNvPr id="11" name="Straight Arrow Connector 10"/>
              <p:cNvCxnSpPr/>
              <p:nvPr/>
            </p:nvCxnSpPr>
            <p:spPr>
              <a:xfrm>
                <a:off x="7391400" y="5029200"/>
                <a:ext cx="11430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rot="5400000" flipH="1" flipV="1">
                <a:off x="6972300" y="4610100"/>
                <a:ext cx="8382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TextBox 9"/>
              <p:cNvSpPr txBox="1"/>
              <p:nvPr/>
            </p:nvSpPr>
            <p:spPr>
              <a:xfrm>
                <a:off x="7464001" y="5047995"/>
                <a:ext cx="1350427" cy="1899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t (Time instant of lecture)</a:t>
                </a:r>
                <a:endParaRPr lang="en-US" dirty="0"/>
              </a:p>
            </p:txBody>
          </p:sp>
          <p:sp>
            <p:nvSpPr>
              <p:cNvPr id="14" name="TextBox 10"/>
              <p:cNvSpPr txBox="1"/>
              <p:nvPr/>
            </p:nvSpPr>
            <p:spPr>
              <a:xfrm>
                <a:off x="7136199" y="4577703"/>
                <a:ext cx="271998" cy="1899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 e</a:t>
                </a:r>
              </a:p>
            </p:txBody>
          </p:sp>
          <p:cxnSp>
            <p:nvCxnSpPr>
              <p:cNvPr id="15" name="Straight Connector 14"/>
              <p:cNvCxnSpPr/>
              <p:nvPr/>
            </p:nvCxnSpPr>
            <p:spPr>
              <a:xfrm>
                <a:off x="7315200" y="4495800"/>
                <a:ext cx="228600" cy="1588"/>
              </a:xfrm>
              <a:prstGeom prst="line">
                <a:avLst/>
              </a:prstGeom>
            </p:spPr>
            <p:style>
              <a:lnRef idx="1">
                <a:schemeClr val="accent1"/>
              </a:lnRef>
              <a:fillRef idx="0">
                <a:schemeClr val="accent1"/>
              </a:fillRef>
              <a:effectRef idx="0">
                <a:schemeClr val="accent1"/>
              </a:effectRef>
              <a:fontRef idx="minor">
                <a:schemeClr val="tx1"/>
              </a:fontRef>
            </p:style>
          </p:cxnSp>
        </p:grpSp>
        <p:sp>
          <p:nvSpPr>
            <p:cNvPr id="10" name="TextBox 13"/>
            <p:cNvSpPr txBox="1"/>
            <p:nvPr/>
          </p:nvSpPr>
          <p:spPr>
            <a:xfrm rot="-5400000">
              <a:off x="6954169" y="4848167"/>
              <a:ext cx="1896994" cy="646331"/>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Percentage of</a:t>
              </a:r>
            </a:p>
            <a:p>
              <a:r>
                <a:rPr lang="en-US" dirty="0" smtClean="0"/>
                <a:t> students engaged</a:t>
              </a:r>
              <a:endParaRPr lang="en-US" dirty="0"/>
            </a:p>
          </p:txBody>
        </p:sp>
      </p:grpSp>
    </p:spTree>
    <p:extLst>
      <p:ext uri="{BB962C8B-B14F-4D97-AF65-F5344CB8AC3E}">
        <p14:creationId xmlns:p14="http://schemas.microsoft.com/office/powerpoint/2010/main" val="41475798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ChangeArrowheads="1"/>
          </p:cNvSpPr>
          <p:nvPr/>
        </p:nvSpPr>
        <p:spPr bwMode="auto">
          <a:xfrm>
            <a:off x="1524000" y="-22859"/>
            <a:ext cx="9144000" cy="85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r>
              <a:rPr lang="en-US" altLang="en-US" sz="4400" b="1" dirty="0">
                <a:solidFill>
                  <a:srgbClr val="800000"/>
                </a:solidFill>
                <a:latin typeface="Calibri Light" panose="020F0302020204030204" pitchFamily="34" charset="0"/>
              </a:rPr>
              <a:t> </a:t>
            </a:r>
            <a:r>
              <a:rPr lang="en-US" altLang="en-US" sz="4400" b="1" dirty="0" smtClean="0">
                <a:solidFill>
                  <a:srgbClr val="800000"/>
                </a:solidFill>
                <a:latin typeface="Calibri Light" panose="020F0302020204030204" pitchFamily="34" charset="0"/>
              </a:rPr>
              <a:t>Implementation of Peer-Instruction</a:t>
            </a:r>
            <a:endParaRPr lang="en-US" altLang="en-US" sz="4400" b="1" dirty="0">
              <a:solidFill>
                <a:srgbClr val="800000"/>
              </a:solidFill>
              <a:latin typeface="Calibri Light" panose="020F0302020204030204" pitchFamily="34" charset="0"/>
            </a:endParaRPr>
          </a:p>
        </p:txBody>
      </p:sp>
      <p:pic>
        <p:nvPicPr>
          <p:cNvPr id="33796" name="Picture 10" descr="ANd9GcSBdpA8kop199NmjbpY4s6yo5D8i85a09af0qRQn9X3XzdpTlk&amp;t=1&amp;usg=__Sfm6ZJLzh42bCHPR9XTfZUqjyw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122" y="777959"/>
            <a:ext cx="3450308" cy="2442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5" name="Picture 9" descr="ANd9GcTIk0UIMa4I7iP4ZzZAqAipx31qiFCq-X-15g8G33B4w4pB09o&amp;t=1&amp;usg=__QFhi6ZytcY1A4vZP6E5FeBr5c0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422870">
            <a:off x="3505230" y="1337341"/>
            <a:ext cx="914400" cy="18288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7" name="Picture 5" descr="pi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86513" y="987426"/>
            <a:ext cx="5595938" cy="2087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499203" y="882548"/>
            <a:ext cx="1692797" cy="1303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94" name="Picture 2" descr="http://votar.libre-innovation.org/alt/amphi100-result.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66161" y="3108304"/>
            <a:ext cx="5848801" cy="3783011"/>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https://d1rp2jn8dkvrz.cloudfront.net/assets/how-it-works-2-3222f0ecc13909a56293904bfd3e34ac.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197099" y="3108304"/>
            <a:ext cx="3330422" cy="3937152"/>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p:cNvSpPr txBox="1"/>
          <p:nvPr/>
        </p:nvSpPr>
        <p:spPr>
          <a:xfrm>
            <a:off x="116475" y="6430187"/>
            <a:ext cx="4632303" cy="400110"/>
          </a:xfrm>
          <a:prstGeom prst="rect">
            <a:avLst/>
          </a:prstGeom>
          <a:solidFill>
            <a:srgbClr val="0000FF"/>
          </a:solidFill>
          <a:ln>
            <a:noFill/>
          </a:ln>
        </p:spPr>
        <p:txBody>
          <a:bodyPr wrap="square" rtlCol="0">
            <a:spAutoFit/>
          </a:bodyPr>
          <a:lstStyle/>
          <a:p>
            <a:pPr algn="ctr"/>
            <a:r>
              <a:rPr lang="en-US" sz="2000" b="1" dirty="0" smtClean="0">
                <a:solidFill>
                  <a:schemeClr val="bg1"/>
                </a:solidFill>
              </a:rPr>
              <a:t>www.votar.libre-innovation.org</a:t>
            </a:r>
            <a:endParaRPr lang="en-US" sz="2000" b="1" dirty="0">
              <a:solidFill>
                <a:schemeClr val="bg1"/>
              </a:solidFill>
            </a:endParaRPr>
          </a:p>
        </p:txBody>
      </p:sp>
      <p:sp>
        <p:nvSpPr>
          <p:cNvPr id="2" name="Rectangle 1"/>
          <p:cNvSpPr/>
          <p:nvPr/>
        </p:nvSpPr>
        <p:spPr>
          <a:xfrm>
            <a:off x="-429758" y="3074014"/>
            <a:ext cx="6075900" cy="3454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9543253" y="6345225"/>
            <a:ext cx="2853749" cy="400110"/>
          </a:xfrm>
          <a:prstGeom prst="rect">
            <a:avLst/>
          </a:prstGeom>
          <a:solidFill>
            <a:srgbClr val="0000FF"/>
          </a:solidFill>
          <a:ln>
            <a:noFill/>
          </a:ln>
        </p:spPr>
        <p:txBody>
          <a:bodyPr wrap="square" rtlCol="0">
            <a:spAutoFit/>
          </a:bodyPr>
          <a:lstStyle/>
          <a:p>
            <a:pPr algn="ctr"/>
            <a:r>
              <a:rPr lang="en-US" sz="2000" b="1" dirty="0" smtClean="0">
                <a:solidFill>
                  <a:schemeClr val="bg1"/>
                </a:solidFill>
              </a:rPr>
              <a:t>www.mentimeter.com</a:t>
            </a:r>
            <a:endParaRPr lang="en-US" sz="2000" b="1" dirty="0">
              <a:solidFill>
                <a:schemeClr val="bg1"/>
              </a:solidFill>
            </a:endParaRPr>
          </a:p>
        </p:txBody>
      </p:sp>
      <p:sp>
        <p:nvSpPr>
          <p:cNvPr id="18" name="Rectangle 17"/>
          <p:cNvSpPr/>
          <p:nvPr/>
        </p:nvSpPr>
        <p:spPr>
          <a:xfrm>
            <a:off x="5759491" y="2945952"/>
            <a:ext cx="339622" cy="4570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5160346" y="3589020"/>
            <a:ext cx="3857924" cy="2675509"/>
            <a:chOff x="5766136" y="4057650"/>
            <a:chExt cx="3223400" cy="2218262"/>
          </a:xfrm>
        </p:grpSpPr>
        <p:grpSp>
          <p:nvGrpSpPr>
            <p:cNvPr id="4" name="Group 3"/>
            <p:cNvGrpSpPr/>
            <p:nvPr/>
          </p:nvGrpSpPr>
          <p:grpSpPr>
            <a:xfrm>
              <a:off x="5766136" y="4159972"/>
              <a:ext cx="3223400" cy="1856715"/>
              <a:chOff x="5766136" y="4159972"/>
              <a:chExt cx="3223400" cy="1856715"/>
            </a:xfrm>
          </p:grpSpPr>
          <p:pic>
            <p:nvPicPr>
              <p:cNvPr id="10" name="Picture 5" descr="h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flipH="1">
                <a:off x="7753977" y="4159972"/>
                <a:ext cx="1235559" cy="1856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6" descr="h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flipH="1">
                <a:off x="5766136" y="4166724"/>
                <a:ext cx="1309828" cy="1799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7" descr="h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flipH="1">
                <a:off x="6777126" y="4166724"/>
                <a:ext cx="1242311" cy="1849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 name="Rectangle 2"/>
            <p:cNvSpPr/>
            <p:nvPr/>
          </p:nvSpPr>
          <p:spPr>
            <a:xfrm>
              <a:off x="5929302" y="4057650"/>
              <a:ext cx="3008958" cy="221826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95846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79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79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9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19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ChangeArrowheads="1"/>
          </p:cNvSpPr>
          <p:nvPr/>
        </p:nvSpPr>
        <p:spPr bwMode="auto">
          <a:xfrm>
            <a:off x="1524000" y="1"/>
            <a:ext cx="9144000" cy="85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r>
              <a:rPr lang="en-US" altLang="en-US" sz="4400" b="1" dirty="0">
                <a:solidFill>
                  <a:srgbClr val="800000"/>
                </a:solidFill>
                <a:latin typeface="Calibri Light" panose="020F0302020204030204" pitchFamily="34" charset="0"/>
              </a:rPr>
              <a:t> </a:t>
            </a:r>
            <a:r>
              <a:rPr lang="en-US" altLang="en-US" sz="4400" b="1" dirty="0" smtClean="0">
                <a:solidFill>
                  <a:srgbClr val="800000"/>
                </a:solidFill>
                <a:latin typeface="Calibri Light" panose="020F0302020204030204" pitchFamily="34" charset="0"/>
              </a:rPr>
              <a:t>Implementation of Peer-Instruction</a:t>
            </a:r>
            <a:endParaRPr lang="en-US" altLang="en-US" sz="4400" b="1" dirty="0">
              <a:solidFill>
                <a:srgbClr val="800000"/>
              </a:solidFill>
              <a:latin typeface="Calibri Light" panose="020F0302020204030204" pitchFamily="34" charset="0"/>
            </a:endParaRPr>
          </a:p>
        </p:txBody>
      </p:sp>
      <p:pic>
        <p:nvPicPr>
          <p:cNvPr id="33796" name="Picture 10" descr="ANd9GcSBdpA8kop199NmjbpY4s6yo5D8i85a09af0qRQn9X3XzdpTlk&amp;t=1&amp;usg=__Sfm6ZJLzh42bCHPR9XTfZUqjyw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189" y="819997"/>
            <a:ext cx="1988974" cy="1408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5" name="Picture 9" descr="ANd9GcTIk0UIMa4I7iP4ZzZAqAipx31qiFCq-X-15g8G33B4w4pB09o&amp;t=1&amp;usg=__QFhi6ZytcY1A4vZP6E5FeBr5c0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422870">
            <a:off x="1312354" y="1377480"/>
            <a:ext cx="439999" cy="87999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7" name="Picture 5" descr="pi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0995" y="2272551"/>
            <a:ext cx="2913019" cy="10867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64579" y="3485286"/>
            <a:ext cx="956570" cy="736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94" name="Picture 2" descr="http://votar.libre-innovation.org/alt/amphi100-result.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6114" y="5355473"/>
            <a:ext cx="1951911" cy="126249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5" descr="h3"/>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flipH="1">
            <a:off x="1656851" y="4420345"/>
            <a:ext cx="513429" cy="771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6" descr="h1"/>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flipH="1">
            <a:off x="700435" y="4465235"/>
            <a:ext cx="544291" cy="726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7" descr="h2"/>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flipH="1">
            <a:off x="1210436" y="4476054"/>
            <a:ext cx="516235" cy="7687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96" name="Picture 4" descr="https://d1rp2jn8dkvrz.cloudfront.net/assets/how-it-works-2-3222f0ecc13909a56293904bfd3e34ac.pn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50052" y="3327445"/>
            <a:ext cx="1460488" cy="172655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12"/>
          <a:stretch>
            <a:fillRect/>
          </a:stretch>
        </p:blipFill>
        <p:spPr>
          <a:xfrm>
            <a:off x="2334547" y="819997"/>
            <a:ext cx="4100985" cy="2306804"/>
          </a:xfrm>
          <a:prstGeom prst="rect">
            <a:avLst/>
          </a:prstGeom>
        </p:spPr>
      </p:pic>
      <p:pic>
        <p:nvPicPr>
          <p:cNvPr id="4" name="Picture 3"/>
          <p:cNvPicPr>
            <a:picLocks noChangeAspect="1"/>
          </p:cNvPicPr>
          <p:nvPr/>
        </p:nvPicPr>
        <p:blipFill>
          <a:blip r:embed="rId13"/>
          <a:stretch>
            <a:fillRect/>
          </a:stretch>
        </p:blipFill>
        <p:spPr>
          <a:xfrm>
            <a:off x="8903969" y="4749837"/>
            <a:ext cx="3747843" cy="2108162"/>
          </a:xfrm>
          <a:prstGeom prst="rect">
            <a:avLst/>
          </a:prstGeom>
        </p:spPr>
      </p:pic>
      <p:pic>
        <p:nvPicPr>
          <p:cNvPr id="19" name="Picture 18"/>
          <p:cNvPicPr>
            <a:picLocks noChangeAspect="1"/>
          </p:cNvPicPr>
          <p:nvPr/>
        </p:nvPicPr>
        <p:blipFill>
          <a:blip r:embed="rId14"/>
          <a:stretch>
            <a:fillRect/>
          </a:stretch>
        </p:blipFill>
        <p:spPr>
          <a:xfrm>
            <a:off x="4933680" y="1830894"/>
            <a:ext cx="6325464" cy="3558074"/>
          </a:xfrm>
          <a:prstGeom prst="rect">
            <a:avLst/>
          </a:prstGeom>
        </p:spPr>
      </p:pic>
    </p:spTree>
    <p:extLst>
      <p:ext uri="{BB962C8B-B14F-4D97-AF65-F5344CB8AC3E}">
        <p14:creationId xmlns:p14="http://schemas.microsoft.com/office/powerpoint/2010/main" val="13757480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Example – Conceptual reasoning</a:t>
            </a:r>
            <a:endParaRPr lang="en-US" b="1"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22</a:t>
            </a:fld>
            <a:endParaRPr lang="en-US"/>
          </a:p>
        </p:txBody>
      </p:sp>
      <p:sp>
        <p:nvSpPr>
          <p:cNvPr id="8" name="Content Placeholder 2"/>
          <p:cNvSpPr>
            <a:spLocks/>
          </p:cNvSpPr>
          <p:nvPr/>
        </p:nvSpPr>
        <p:spPr bwMode="auto">
          <a:xfrm>
            <a:off x="838200" y="1121322"/>
            <a:ext cx="10515599" cy="4699615"/>
          </a:xfrm>
          <a:prstGeom prst="rect">
            <a:avLst/>
          </a:prstGeom>
          <a:noFill/>
          <a:ln w="9525">
            <a:noFill/>
            <a:miter lim="800000"/>
            <a:headEnd/>
            <a:tailEnd/>
          </a:ln>
        </p:spPr>
        <p:txBody>
          <a:bodyPr/>
          <a:lstStyle/>
          <a:p>
            <a:pPr marL="342900" indent="-342900"/>
            <a:r>
              <a:rPr lang="en-IN" sz="2800" dirty="0" smtClean="0">
                <a:latin typeface="Calibri" pitchFamily="34" charset="0"/>
                <a:cs typeface="Calibri" pitchFamily="34" charset="0"/>
              </a:rPr>
              <a:t>	</a:t>
            </a:r>
          </a:p>
          <a:p>
            <a:pPr marL="342900" indent="-342900"/>
            <a:r>
              <a:rPr lang="en-IN" sz="2800" dirty="0" smtClean="0">
                <a:latin typeface="Calibri" pitchFamily="34" charset="0"/>
                <a:cs typeface="Calibri" pitchFamily="34" charset="0"/>
              </a:rPr>
              <a:t>	A parallel plate capacitor is charged to a total charge Q and then the battery is removed. A dielectric slab is inserted between the plates. </a:t>
            </a:r>
          </a:p>
          <a:p>
            <a:pPr marL="342900" indent="-342900"/>
            <a:r>
              <a:rPr lang="en-IN" sz="2800" dirty="0" smtClean="0">
                <a:solidFill>
                  <a:schemeClr val="hlink"/>
                </a:solidFill>
                <a:latin typeface="Calibri" pitchFamily="34" charset="0"/>
                <a:cs typeface="Calibri" pitchFamily="34" charset="0"/>
              </a:rPr>
              <a:t>	</a:t>
            </a:r>
          </a:p>
          <a:p>
            <a:pPr marL="342900" indent="-342900"/>
            <a:r>
              <a:rPr lang="en-IN" sz="2800" i="1" dirty="0">
                <a:latin typeface="Calibri" pitchFamily="34" charset="0"/>
                <a:cs typeface="Calibri" pitchFamily="34" charset="0"/>
              </a:rPr>
              <a:t>	</a:t>
            </a:r>
            <a:r>
              <a:rPr lang="en-IN" sz="2800" i="1" dirty="0" smtClean="0">
                <a:latin typeface="Calibri" pitchFamily="34" charset="0"/>
                <a:cs typeface="Calibri" pitchFamily="34" charset="0"/>
              </a:rPr>
              <a:t>What happens to the energy stored in the capacitor?</a:t>
            </a:r>
          </a:p>
          <a:p>
            <a:pPr marL="342900" indent="-342900"/>
            <a:endParaRPr lang="en-US" sz="2800" dirty="0" smtClean="0">
              <a:solidFill>
                <a:schemeClr val="hlink"/>
              </a:solidFill>
              <a:latin typeface="Calibri" pitchFamily="34" charset="0"/>
              <a:cs typeface="Calibri" pitchFamily="34" charset="0"/>
            </a:endParaRPr>
          </a:p>
          <a:p>
            <a:pPr marL="514350" indent="-514350">
              <a:buAutoNum type="arabicPeriod"/>
            </a:pPr>
            <a:r>
              <a:rPr lang="en-US" sz="2800" dirty="0" smtClean="0">
                <a:latin typeface="Calibri" pitchFamily="34" charset="0"/>
                <a:cs typeface="Calibri" pitchFamily="34" charset="0"/>
              </a:rPr>
              <a:t>Increases</a:t>
            </a:r>
            <a:endParaRPr lang="en-US" sz="2800" dirty="0">
              <a:latin typeface="Calibri" pitchFamily="34" charset="0"/>
              <a:cs typeface="Calibri" pitchFamily="34" charset="0"/>
            </a:endParaRPr>
          </a:p>
          <a:p>
            <a:pPr marL="514350" indent="-514350">
              <a:buAutoNum type="arabicPeriod"/>
            </a:pPr>
            <a:r>
              <a:rPr lang="en-US" sz="2800" dirty="0" smtClean="0">
                <a:latin typeface="Calibri" pitchFamily="34" charset="0"/>
                <a:cs typeface="Calibri" pitchFamily="34" charset="0"/>
              </a:rPr>
              <a:t>Decreases</a:t>
            </a:r>
          </a:p>
          <a:p>
            <a:pPr marL="514350" indent="-514350">
              <a:buAutoNum type="arabicPeriod"/>
            </a:pPr>
            <a:r>
              <a:rPr lang="en-US" sz="2800" dirty="0" smtClean="0">
                <a:latin typeface="Calibri" pitchFamily="34" charset="0"/>
                <a:cs typeface="Calibri" pitchFamily="34" charset="0"/>
              </a:rPr>
              <a:t>Stays the same</a:t>
            </a:r>
          </a:p>
          <a:p>
            <a:pPr marL="514350" indent="-514350">
              <a:buAutoNum type="arabicPeriod"/>
            </a:pPr>
            <a:r>
              <a:rPr lang="en-US" sz="2800" dirty="0" smtClean="0">
                <a:latin typeface="Calibri" pitchFamily="34" charset="0"/>
                <a:cs typeface="Calibri" pitchFamily="34" charset="0"/>
              </a:rPr>
              <a:t>I need more info to answer</a:t>
            </a:r>
            <a:endParaRPr lang="en-IN" sz="2800" dirty="0">
              <a:latin typeface="Calibri" pitchFamily="34" charset="0"/>
              <a:cs typeface="Calibri" pitchFamily="34" charset="0"/>
            </a:endParaRPr>
          </a:p>
        </p:txBody>
      </p:sp>
    </p:spTree>
    <p:extLst>
      <p:ext uri="{BB962C8B-B14F-4D97-AF65-F5344CB8AC3E}">
        <p14:creationId xmlns:p14="http://schemas.microsoft.com/office/powerpoint/2010/main" val="17388659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1" name="Title 1"/>
          <p:cNvSpPr>
            <a:spLocks noGrp="1"/>
          </p:cNvSpPr>
          <p:nvPr>
            <p:ph type="title" idx="4294967295"/>
          </p:nvPr>
        </p:nvSpPr>
        <p:spPr>
          <a:xfrm>
            <a:off x="669074" y="160338"/>
            <a:ext cx="10560204" cy="792162"/>
          </a:xfrm>
        </p:spPr>
        <p:txBody>
          <a:bodyPr>
            <a:noAutofit/>
          </a:bodyPr>
          <a:lstStyle/>
          <a:p>
            <a:r>
              <a:rPr lang="en-US" sz="4000" b="1" dirty="0" smtClean="0">
                <a:solidFill>
                  <a:srgbClr val="800000"/>
                </a:solidFill>
              </a:rPr>
              <a:t>Example  - Predict </a:t>
            </a:r>
            <a:r>
              <a:rPr lang="en-US" sz="4000" b="1" dirty="0">
                <a:solidFill>
                  <a:srgbClr val="800000"/>
                </a:solidFill>
              </a:rPr>
              <a:t>the outcome </a:t>
            </a:r>
            <a:r>
              <a:rPr lang="en-US" sz="4000" b="1" dirty="0" smtClean="0">
                <a:solidFill>
                  <a:srgbClr val="800000"/>
                </a:solidFill>
              </a:rPr>
              <a:t>(</a:t>
            </a:r>
            <a:r>
              <a:rPr lang="en-US" sz="4000" b="1" dirty="0">
                <a:solidFill>
                  <a:srgbClr val="800000"/>
                </a:solidFill>
              </a:rPr>
              <a:t>of an </a:t>
            </a:r>
            <a:r>
              <a:rPr lang="en-US" sz="4000" b="1" dirty="0" err="1" smtClean="0">
                <a:solidFill>
                  <a:srgbClr val="800000"/>
                </a:solidFill>
              </a:rPr>
              <a:t>expt</a:t>
            </a:r>
            <a:r>
              <a:rPr lang="en-US" sz="4000" b="1" dirty="0">
                <a:solidFill>
                  <a:srgbClr val="800000"/>
                </a:solidFill>
              </a:rPr>
              <a:t>, </a:t>
            </a:r>
            <a:r>
              <a:rPr lang="en-US" sz="4000" b="1" dirty="0" smtClean="0">
                <a:solidFill>
                  <a:srgbClr val="800000"/>
                </a:solidFill>
              </a:rPr>
              <a:t>video)</a:t>
            </a:r>
            <a:endParaRPr lang="en-US" sz="4000" b="1" dirty="0">
              <a:solidFill>
                <a:srgbClr val="800000"/>
              </a:solidFill>
            </a:endParaRPr>
          </a:p>
        </p:txBody>
      </p:sp>
      <p:sp>
        <p:nvSpPr>
          <p:cNvPr id="281602" name="Rectangle 5"/>
          <p:cNvSpPr>
            <a:spLocks noChangeArrowheads="1"/>
          </p:cNvSpPr>
          <p:nvPr/>
        </p:nvSpPr>
        <p:spPr bwMode="auto">
          <a:xfrm>
            <a:off x="814040" y="1157289"/>
            <a:ext cx="6598000" cy="4364037"/>
          </a:xfrm>
          <a:prstGeom prst="rect">
            <a:avLst/>
          </a:prstGeom>
          <a:noFill/>
          <a:ln w="9525">
            <a:noFill/>
            <a:miter lim="800000"/>
            <a:headEnd/>
            <a:tailEnd/>
          </a:ln>
        </p:spPr>
        <p:txBody>
          <a:bodyPr/>
          <a:lstStyle/>
          <a:p>
            <a:pPr eaLnBrk="0" hangingPunct="0">
              <a:buFont typeface="Arial" charset="0"/>
              <a:buNone/>
            </a:pPr>
            <a:r>
              <a:rPr lang="en-US" sz="2800" dirty="0">
                <a:latin typeface="Calibri" pitchFamily="34" charset="0"/>
              </a:rPr>
              <a:t>A helium balloon is attached to a string tied to the bottom of a cart on wheels. The sides of the cart are encased in  clear plastic.  A person will abruptly push the cart to the </a:t>
            </a:r>
          </a:p>
          <a:p>
            <a:pPr eaLnBrk="0" hangingPunct="0">
              <a:buFont typeface="Arial" charset="0"/>
              <a:buNone/>
            </a:pPr>
            <a:r>
              <a:rPr lang="en-US" sz="2800" dirty="0">
                <a:latin typeface="Calibri" pitchFamily="34" charset="0"/>
              </a:rPr>
              <a:t>left.  </a:t>
            </a:r>
            <a:r>
              <a:rPr lang="en-US" sz="2800" i="1" dirty="0">
                <a:latin typeface="Calibri" pitchFamily="34" charset="0"/>
              </a:rPr>
              <a:t>Will the balloon move?</a:t>
            </a:r>
          </a:p>
          <a:p>
            <a:pPr marL="742950" lvl="1" indent="-285750" eaLnBrk="0" hangingPunct="0">
              <a:spcBef>
                <a:spcPct val="30000"/>
              </a:spcBef>
              <a:buFont typeface="Arial" charset="0"/>
              <a:buAutoNum type="alphaUcParenR"/>
            </a:pPr>
            <a:r>
              <a:rPr lang="en-US" sz="2800" dirty="0">
                <a:latin typeface="Calibri" pitchFamily="34" charset="0"/>
              </a:rPr>
              <a:t> Yes, to the left</a:t>
            </a:r>
          </a:p>
          <a:p>
            <a:pPr marL="742950" lvl="1" indent="-285750" eaLnBrk="0" hangingPunct="0">
              <a:spcBef>
                <a:spcPct val="30000"/>
              </a:spcBef>
              <a:buFont typeface="Arial" charset="0"/>
              <a:buAutoNum type="alphaUcParenR"/>
            </a:pPr>
            <a:r>
              <a:rPr lang="en-US" sz="2800" dirty="0">
                <a:latin typeface="Calibri" pitchFamily="34" charset="0"/>
              </a:rPr>
              <a:t> Yes, to the right</a:t>
            </a:r>
          </a:p>
          <a:p>
            <a:pPr marL="742950" lvl="1" indent="-285750" eaLnBrk="0" hangingPunct="0">
              <a:spcBef>
                <a:spcPct val="30000"/>
              </a:spcBef>
              <a:buFont typeface="Arial" charset="0"/>
              <a:buAutoNum type="alphaUcParenR"/>
            </a:pPr>
            <a:r>
              <a:rPr lang="en-US" sz="2800" dirty="0">
                <a:latin typeface="Calibri" pitchFamily="34" charset="0"/>
              </a:rPr>
              <a:t> No</a:t>
            </a:r>
            <a:endParaRPr lang="en-US" sz="2000" dirty="0">
              <a:latin typeface="Calibri" pitchFamily="34" charset="0"/>
            </a:endParaRPr>
          </a:p>
        </p:txBody>
      </p:sp>
      <p:pic>
        <p:nvPicPr>
          <p:cNvPr id="281605" name="Picture 5"/>
          <p:cNvPicPr>
            <a:picLocks noChangeAspect="1" noChangeArrowheads="1"/>
          </p:cNvPicPr>
          <p:nvPr/>
        </p:nvPicPr>
        <p:blipFill>
          <a:blip r:embed="rId2"/>
          <a:srcRect/>
          <a:stretch>
            <a:fillRect/>
          </a:stretch>
        </p:blipFill>
        <p:spPr bwMode="auto">
          <a:xfrm>
            <a:off x="7855144" y="1303338"/>
            <a:ext cx="3268662" cy="3581400"/>
          </a:xfrm>
          <a:prstGeom prst="rect">
            <a:avLst/>
          </a:prstGeom>
          <a:noFill/>
          <a:ln w="9525">
            <a:noFill/>
            <a:miter lim="800000"/>
            <a:headEnd/>
            <a:tailEnd/>
          </a:ln>
          <a:effectLst/>
        </p:spPr>
      </p:pic>
      <p:sp>
        <p:nvSpPr>
          <p:cNvPr id="281606" name="Rectangle 6"/>
          <p:cNvSpPr>
            <a:spLocks noChangeArrowheads="1"/>
          </p:cNvSpPr>
          <p:nvPr/>
        </p:nvSpPr>
        <p:spPr bwMode="auto">
          <a:xfrm>
            <a:off x="814040" y="5575380"/>
            <a:ext cx="8918575" cy="846137"/>
          </a:xfrm>
          <a:prstGeom prst="rect">
            <a:avLst/>
          </a:prstGeom>
          <a:noFill/>
          <a:ln w="9525">
            <a:noFill/>
            <a:miter lim="800000"/>
            <a:headEnd/>
            <a:tailEnd/>
          </a:ln>
          <a:effectLst/>
        </p:spPr>
        <p:txBody>
          <a:bodyPr/>
          <a:lstStyle/>
          <a:p>
            <a:pPr eaLnBrk="0" hangingPunct="0">
              <a:spcBef>
                <a:spcPct val="30000"/>
              </a:spcBef>
              <a:buFont typeface="Arial" charset="0"/>
              <a:buNone/>
            </a:pPr>
            <a:r>
              <a:rPr lang="en-US" sz="2800" dirty="0"/>
              <a:t>Let students vote, </a:t>
            </a:r>
            <a:r>
              <a:rPr lang="en-US" sz="2800" dirty="0" smtClean="0"/>
              <a:t>only then </a:t>
            </a:r>
            <a:r>
              <a:rPr lang="en-US" sz="2800" dirty="0"/>
              <a:t>show movie for what </a:t>
            </a:r>
            <a:r>
              <a:rPr lang="en-US" sz="2800" dirty="0" smtClean="0"/>
              <a:t>happens.</a:t>
            </a:r>
          </a:p>
          <a:p>
            <a:pPr eaLnBrk="0" hangingPunct="0">
              <a:spcBef>
                <a:spcPct val="30000"/>
              </a:spcBef>
              <a:buFont typeface="Arial" charset="0"/>
              <a:buNone/>
            </a:pPr>
            <a:r>
              <a:rPr lang="en-US" sz="2000" dirty="0" smtClean="0">
                <a:hlinkClick r:id="rId3"/>
              </a:rPr>
              <a:t>http</a:t>
            </a:r>
            <a:r>
              <a:rPr lang="en-US" sz="2000" dirty="0">
                <a:hlinkClick r:id="rId3"/>
              </a:rPr>
              <a:t>://paer.rutgers.edu/pt3/experiment.php?topicid=13&amp;exptid=121</a:t>
            </a:r>
            <a:r>
              <a:rPr lang="en-US" sz="2400" dirty="0"/>
              <a:t> </a:t>
            </a:r>
          </a:p>
        </p:txBody>
      </p:sp>
    </p:spTree>
    <p:extLst>
      <p:ext uri="{BB962C8B-B14F-4D97-AF65-F5344CB8AC3E}">
        <p14:creationId xmlns:p14="http://schemas.microsoft.com/office/powerpoint/2010/main" val="329974563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Example – Reasoning with representations</a:t>
            </a:r>
            <a:endParaRPr lang="en-US" b="1"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24</a:t>
            </a:fld>
            <a:endParaRPr lang="en-US"/>
          </a:p>
        </p:txBody>
      </p:sp>
      <p:grpSp>
        <p:nvGrpSpPr>
          <p:cNvPr id="17" name="Group 16"/>
          <p:cNvGrpSpPr/>
          <p:nvPr/>
        </p:nvGrpSpPr>
        <p:grpSpPr>
          <a:xfrm>
            <a:off x="838200" y="1121322"/>
            <a:ext cx="10101146" cy="2725849"/>
            <a:chOff x="838200" y="1121322"/>
            <a:chExt cx="10101146" cy="2725849"/>
          </a:xfrm>
        </p:grpSpPr>
        <p:sp>
          <p:nvSpPr>
            <p:cNvPr id="8" name="Content Placeholder 2"/>
            <p:cNvSpPr>
              <a:spLocks/>
            </p:cNvSpPr>
            <p:nvPr/>
          </p:nvSpPr>
          <p:spPr bwMode="auto">
            <a:xfrm>
              <a:off x="838201" y="1121322"/>
              <a:ext cx="5529146" cy="2302795"/>
            </a:xfrm>
            <a:prstGeom prst="rect">
              <a:avLst/>
            </a:prstGeom>
            <a:noFill/>
            <a:ln w="9525">
              <a:noFill/>
              <a:miter lim="800000"/>
              <a:headEnd/>
              <a:tailEnd/>
            </a:ln>
          </p:spPr>
          <p:txBody>
            <a:bodyPr/>
            <a:lstStyle/>
            <a:p>
              <a:pPr eaLnBrk="0" hangingPunct="0">
                <a:spcBef>
                  <a:spcPct val="20000"/>
                </a:spcBef>
                <a:buFont typeface="Arial" charset="0"/>
                <a:buNone/>
              </a:pPr>
              <a:endParaRPr lang="en-US" sz="2800" dirty="0" smtClean="0">
                <a:latin typeface="Calibri" pitchFamily="34" charset="0"/>
              </a:endParaRPr>
            </a:p>
            <a:p>
              <a:pPr eaLnBrk="0" hangingPunct="0">
                <a:spcBef>
                  <a:spcPct val="20000"/>
                </a:spcBef>
                <a:buFont typeface="Arial" charset="0"/>
                <a:buNone/>
              </a:pPr>
              <a:r>
                <a:rPr lang="en-US" sz="2800" dirty="0" smtClean="0">
                  <a:latin typeface="Calibri" pitchFamily="34" charset="0"/>
                </a:rPr>
                <a:t>Which </a:t>
              </a:r>
              <a:r>
                <a:rPr lang="en-US" sz="2800" dirty="0">
                  <a:latin typeface="Calibri" pitchFamily="34" charset="0"/>
                </a:rPr>
                <a:t>circuit will satisfy </a:t>
              </a:r>
              <a:r>
                <a:rPr lang="en-US" sz="2800" dirty="0" smtClean="0">
                  <a:latin typeface="Calibri" pitchFamily="34" charset="0"/>
                </a:rPr>
                <a:t>the given input-output </a:t>
              </a:r>
              <a:r>
                <a:rPr lang="en-US" sz="2800" dirty="0">
                  <a:latin typeface="Calibri" pitchFamily="34" charset="0"/>
                </a:rPr>
                <a:t>relationship?</a:t>
              </a:r>
            </a:p>
          </p:txBody>
        </p:sp>
        <p:pic>
          <p:nvPicPr>
            <p:cNvPr id="9" name="Picture 3"/>
            <p:cNvPicPr>
              <a:picLocks noChangeAspect="1" noChangeArrowheads="1"/>
            </p:cNvPicPr>
            <p:nvPr/>
          </p:nvPicPr>
          <p:blipFill>
            <a:blip r:embed="rId3"/>
            <a:srcRect/>
            <a:stretch>
              <a:fillRect/>
            </a:stretch>
          </p:blipFill>
          <p:spPr bwMode="auto">
            <a:xfrm>
              <a:off x="6582007" y="1121323"/>
              <a:ext cx="4357339" cy="2302794"/>
            </a:xfrm>
            <a:prstGeom prst="rect">
              <a:avLst/>
            </a:prstGeom>
            <a:noFill/>
            <a:ln w="9525">
              <a:noFill/>
              <a:miter lim="800000"/>
              <a:headEnd/>
              <a:tailEnd/>
            </a:ln>
          </p:spPr>
        </p:pic>
        <p:sp>
          <p:nvSpPr>
            <p:cNvPr id="11" name="Rectangle 10"/>
            <p:cNvSpPr/>
            <p:nvPr/>
          </p:nvSpPr>
          <p:spPr>
            <a:xfrm>
              <a:off x="838200" y="1121322"/>
              <a:ext cx="10101146" cy="272584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p:nvPr/>
        </p:nvGrpSpPr>
        <p:grpSpPr>
          <a:xfrm>
            <a:off x="1933839" y="4006153"/>
            <a:ext cx="8867016" cy="2748775"/>
            <a:chOff x="1933839" y="4006153"/>
            <a:chExt cx="8867016" cy="2748775"/>
          </a:xfrm>
        </p:grpSpPr>
        <p:pic>
          <p:nvPicPr>
            <p:cNvPr id="10" name="Picture 4"/>
            <p:cNvPicPr>
              <a:picLocks noChangeAspect="1" noChangeArrowheads="1"/>
            </p:cNvPicPr>
            <p:nvPr/>
          </p:nvPicPr>
          <p:blipFill>
            <a:blip r:embed="rId4"/>
            <a:srcRect/>
            <a:stretch>
              <a:fillRect/>
            </a:stretch>
          </p:blipFill>
          <p:spPr bwMode="auto">
            <a:xfrm>
              <a:off x="1933839" y="4006153"/>
              <a:ext cx="8867016" cy="2748775"/>
            </a:xfrm>
            <a:prstGeom prst="rect">
              <a:avLst/>
            </a:prstGeom>
            <a:noFill/>
            <a:ln w="9525">
              <a:noFill/>
              <a:miter lim="800000"/>
              <a:headEnd/>
              <a:tailEnd/>
            </a:ln>
          </p:spPr>
        </p:pic>
        <p:sp>
          <p:nvSpPr>
            <p:cNvPr id="12" name="TextBox 11"/>
            <p:cNvSpPr txBox="1"/>
            <p:nvPr/>
          </p:nvSpPr>
          <p:spPr>
            <a:xfrm>
              <a:off x="1933839" y="4051529"/>
              <a:ext cx="501804" cy="479500"/>
            </a:xfrm>
            <a:prstGeom prst="rect">
              <a:avLst/>
            </a:prstGeom>
            <a:solidFill>
              <a:schemeClr val="bg1"/>
            </a:solidFill>
            <a:ln>
              <a:noFill/>
            </a:ln>
          </p:spPr>
          <p:txBody>
            <a:bodyPr wrap="square" rtlCol="0">
              <a:spAutoFit/>
            </a:bodyPr>
            <a:lstStyle/>
            <a:p>
              <a:r>
                <a:rPr lang="en-US" sz="2400" dirty="0" smtClean="0"/>
                <a:t>1.</a:t>
              </a:r>
              <a:endParaRPr lang="en-US" sz="2400" dirty="0"/>
            </a:p>
          </p:txBody>
        </p:sp>
        <p:sp>
          <p:nvSpPr>
            <p:cNvPr id="13" name="TextBox 12"/>
            <p:cNvSpPr txBox="1"/>
            <p:nvPr/>
          </p:nvSpPr>
          <p:spPr>
            <a:xfrm>
              <a:off x="7651596" y="4006153"/>
              <a:ext cx="501804" cy="479500"/>
            </a:xfrm>
            <a:prstGeom prst="rect">
              <a:avLst/>
            </a:prstGeom>
            <a:solidFill>
              <a:schemeClr val="bg1"/>
            </a:solidFill>
            <a:ln>
              <a:noFill/>
            </a:ln>
          </p:spPr>
          <p:txBody>
            <a:bodyPr wrap="square" rtlCol="0">
              <a:spAutoFit/>
            </a:bodyPr>
            <a:lstStyle/>
            <a:p>
              <a:r>
                <a:rPr lang="en-US" sz="2400" dirty="0"/>
                <a:t>2</a:t>
              </a:r>
              <a:r>
                <a:rPr lang="en-US" sz="2400" dirty="0" smtClean="0"/>
                <a:t>.</a:t>
              </a:r>
              <a:endParaRPr lang="en-US" sz="2400" dirty="0"/>
            </a:p>
          </p:txBody>
        </p:sp>
        <p:sp>
          <p:nvSpPr>
            <p:cNvPr id="14" name="TextBox 13"/>
            <p:cNvSpPr txBox="1"/>
            <p:nvPr/>
          </p:nvSpPr>
          <p:spPr>
            <a:xfrm>
              <a:off x="1958898" y="5693546"/>
              <a:ext cx="501804" cy="479500"/>
            </a:xfrm>
            <a:prstGeom prst="rect">
              <a:avLst/>
            </a:prstGeom>
            <a:solidFill>
              <a:schemeClr val="bg1"/>
            </a:solidFill>
            <a:ln>
              <a:noFill/>
            </a:ln>
          </p:spPr>
          <p:txBody>
            <a:bodyPr wrap="square" rtlCol="0">
              <a:spAutoFit/>
            </a:bodyPr>
            <a:lstStyle/>
            <a:p>
              <a:r>
                <a:rPr lang="en-US" sz="2400" dirty="0"/>
                <a:t>3</a:t>
              </a:r>
              <a:r>
                <a:rPr lang="en-US" sz="2400" dirty="0" smtClean="0"/>
                <a:t>.</a:t>
              </a:r>
              <a:endParaRPr lang="en-US" sz="2400" dirty="0"/>
            </a:p>
          </p:txBody>
        </p:sp>
        <p:sp>
          <p:nvSpPr>
            <p:cNvPr id="15" name="TextBox 14"/>
            <p:cNvSpPr txBox="1"/>
            <p:nvPr/>
          </p:nvSpPr>
          <p:spPr>
            <a:xfrm>
              <a:off x="6825507" y="5557609"/>
              <a:ext cx="501804" cy="479500"/>
            </a:xfrm>
            <a:prstGeom prst="rect">
              <a:avLst/>
            </a:prstGeom>
            <a:solidFill>
              <a:schemeClr val="bg1"/>
            </a:solidFill>
            <a:ln>
              <a:noFill/>
            </a:ln>
          </p:spPr>
          <p:txBody>
            <a:bodyPr wrap="square" rtlCol="0">
              <a:spAutoFit/>
            </a:bodyPr>
            <a:lstStyle/>
            <a:p>
              <a:r>
                <a:rPr lang="en-US" sz="2400" dirty="0"/>
                <a:t>4</a:t>
              </a:r>
              <a:r>
                <a:rPr lang="en-US" sz="2400" dirty="0" smtClean="0"/>
                <a:t>.</a:t>
              </a:r>
              <a:endParaRPr lang="en-US" sz="2400" dirty="0"/>
            </a:p>
          </p:txBody>
        </p:sp>
      </p:grpSp>
    </p:spTree>
    <p:extLst>
      <p:ext uri="{BB962C8B-B14F-4D97-AF65-F5344CB8AC3E}">
        <p14:creationId xmlns:p14="http://schemas.microsoft.com/office/powerpoint/2010/main" val="429409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Example - survey </a:t>
            </a:r>
            <a:endParaRPr lang="en-US" b="1"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25</a:t>
            </a:fld>
            <a:endParaRPr lang="en-US"/>
          </a:p>
        </p:txBody>
      </p:sp>
      <p:sp>
        <p:nvSpPr>
          <p:cNvPr id="8" name="Content Placeholder 2"/>
          <p:cNvSpPr>
            <a:spLocks/>
          </p:cNvSpPr>
          <p:nvPr/>
        </p:nvSpPr>
        <p:spPr bwMode="auto">
          <a:xfrm>
            <a:off x="838200" y="1452837"/>
            <a:ext cx="10859429" cy="4699615"/>
          </a:xfrm>
          <a:prstGeom prst="rect">
            <a:avLst/>
          </a:prstGeom>
          <a:noFill/>
          <a:ln w="9525">
            <a:noFill/>
            <a:miter lim="800000"/>
            <a:headEnd/>
            <a:tailEnd/>
          </a:ln>
        </p:spPr>
        <p:txBody>
          <a:bodyPr/>
          <a:lstStyle/>
          <a:p>
            <a:pPr>
              <a:spcBef>
                <a:spcPct val="20000"/>
              </a:spcBef>
              <a:buClr>
                <a:schemeClr val="accent1"/>
              </a:buClr>
              <a:buSzPct val="85000"/>
              <a:defRPr/>
            </a:pPr>
            <a:r>
              <a:rPr lang="en-US" sz="3200" dirty="0"/>
              <a:t>I think the toughest thing about using </a:t>
            </a:r>
            <a:r>
              <a:rPr lang="en-US" sz="3200" dirty="0" smtClean="0"/>
              <a:t>peer </a:t>
            </a:r>
            <a:r>
              <a:rPr lang="en-US" sz="3200" dirty="0"/>
              <a:t>instruction in </a:t>
            </a:r>
            <a:r>
              <a:rPr lang="en-US" sz="3200" dirty="0" smtClean="0"/>
              <a:t>my class </a:t>
            </a:r>
            <a:r>
              <a:rPr lang="en-US" sz="3200" dirty="0"/>
              <a:t>will be:</a:t>
            </a:r>
          </a:p>
          <a:p>
            <a:pPr lvl="0">
              <a:spcBef>
                <a:spcPct val="20000"/>
              </a:spcBef>
              <a:buClr>
                <a:schemeClr val="accent1"/>
              </a:buClr>
              <a:buSzPct val="85000"/>
              <a:defRPr/>
            </a:pPr>
            <a:endParaRPr lang="en-US" sz="3200" dirty="0" smtClean="0"/>
          </a:p>
          <a:p>
            <a:pPr lvl="0">
              <a:spcBef>
                <a:spcPct val="20000"/>
              </a:spcBef>
              <a:buClr>
                <a:schemeClr val="accent1"/>
              </a:buClr>
              <a:buSzPct val="85000"/>
              <a:defRPr/>
            </a:pPr>
            <a:r>
              <a:rPr lang="en-US" sz="3200" dirty="0" smtClean="0"/>
              <a:t>1. Writing </a:t>
            </a:r>
            <a:r>
              <a:rPr lang="en-US" sz="3200" dirty="0"/>
              <a:t>good </a:t>
            </a:r>
            <a:r>
              <a:rPr lang="en-US" sz="3200" dirty="0" smtClean="0"/>
              <a:t>questions</a:t>
            </a:r>
          </a:p>
          <a:p>
            <a:pPr lvl="0">
              <a:spcBef>
                <a:spcPct val="20000"/>
              </a:spcBef>
              <a:buClr>
                <a:schemeClr val="accent1"/>
              </a:buClr>
              <a:buSzPct val="85000"/>
              <a:defRPr/>
            </a:pPr>
            <a:r>
              <a:rPr lang="en-US" sz="3200" dirty="0" smtClean="0"/>
              <a:t>2. Getting </a:t>
            </a:r>
            <a:r>
              <a:rPr lang="en-US" sz="3200" dirty="0"/>
              <a:t>students to </a:t>
            </a:r>
            <a:r>
              <a:rPr lang="en-US" sz="3200" dirty="0" smtClean="0"/>
              <a:t>answer seriously </a:t>
            </a:r>
          </a:p>
          <a:p>
            <a:pPr lvl="0">
              <a:spcBef>
                <a:spcPct val="20000"/>
              </a:spcBef>
              <a:buClr>
                <a:schemeClr val="accent1"/>
              </a:buClr>
              <a:buSzPct val="85000"/>
              <a:defRPr/>
            </a:pPr>
            <a:r>
              <a:rPr lang="en-US" sz="3200" dirty="0" smtClean="0"/>
              <a:t>3. Getting </a:t>
            </a:r>
            <a:r>
              <a:rPr lang="en-US" sz="3200" dirty="0"/>
              <a:t>students to share their reasoning with the </a:t>
            </a:r>
            <a:r>
              <a:rPr lang="en-US" sz="3200" dirty="0" smtClean="0"/>
              <a:t>whole class</a:t>
            </a:r>
          </a:p>
          <a:p>
            <a:pPr lvl="0">
              <a:spcBef>
                <a:spcPct val="20000"/>
              </a:spcBef>
              <a:buClr>
                <a:schemeClr val="accent1"/>
              </a:buClr>
              <a:buSzPct val="85000"/>
              <a:defRPr/>
            </a:pPr>
            <a:r>
              <a:rPr lang="en-US" sz="3200" dirty="0"/>
              <a:t>4</a:t>
            </a:r>
            <a:r>
              <a:rPr lang="en-US" sz="3200" dirty="0" smtClean="0"/>
              <a:t>. It </a:t>
            </a:r>
            <a:r>
              <a:rPr lang="en-US" sz="3200" dirty="0"/>
              <a:t>takes too long / I have a lot of content to </a:t>
            </a:r>
            <a:r>
              <a:rPr lang="en-US" sz="3200" dirty="0" smtClean="0"/>
              <a:t>cover</a:t>
            </a:r>
            <a:endParaRPr lang="en-US" sz="3200" dirty="0"/>
          </a:p>
        </p:txBody>
      </p:sp>
    </p:spTree>
    <p:extLst>
      <p:ext uri="{BB962C8B-B14F-4D97-AF65-F5344CB8AC3E}">
        <p14:creationId xmlns:p14="http://schemas.microsoft.com/office/powerpoint/2010/main" val="8779684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9011"/>
            <a:ext cx="10515600" cy="727693"/>
          </a:xfrm>
        </p:spPr>
        <p:txBody>
          <a:bodyPr/>
          <a:lstStyle/>
          <a:p>
            <a:pPr algn="ctr"/>
            <a:r>
              <a:rPr lang="en-US" b="1" dirty="0" smtClean="0">
                <a:solidFill>
                  <a:srgbClr val="800000"/>
                </a:solidFill>
              </a:rPr>
              <a:t>Research on Peer Instruction</a:t>
            </a:r>
            <a:endParaRPr lang="en-US" b="1"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26</a:t>
            </a:fld>
            <a:endParaRPr lang="en-US"/>
          </a:p>
        </p:txBody>
      </p:sp>
      <p:sp>
        <p:nvSpPr>
          <p:cNvPr id="3" name="Content Placeholder 2"/>
          <p:cNvSpPr>
            <a:spLocks noGrp="1"/>
          </p:cNvSpPr>
          <p:nvPr>
            <p:ph idx="1"/>
          </p:nvPr>
        </p:nvSpPr>
        <p:spPr>
          <a:xfrm>
            <a:off x="838200" y="1462477"/>
            <a:ext cx="8952571" cy="2184049"/>
          </a:xfrm>
          <a:ln>
            <a:solidFill>
              <a:schemeClr val="tx1"/>
            </a:solidFill>
          </a:ln>
        </p:spPr>
        <p:txBody>
          <a:bodyPr>
            <a:noAutofit/>
          </a:bodyPr>
          <a:lstStyle/>
          <a:p>
            <a:pPr>
              <a:lnSpc>
                <a:spcPct val="100000"/>
              </a:lnSpc>
              <a:spcBef>
                <a:spcPct val="0"/>
              </a:spcBef>
            </a:pPr>
            <a:r>
              <a:rPr lang="en-US" altLang="en-US" sz="2400" dirty="0" smtClean="0"/>
              <a:t>300+ studies in various domains</a:t>
            </a:r>
          </a:p>
          <a:p>
            <a:pPr>
              <a:lnSpc>
                <a:spcPct val="100000"/>
              </a:lnSpc>
              <a:spcBef>
                <a:spcPts val="1200"/>
              </a:spcBef>
            </a:pPr>
            <a:r>
              <a:rPr lang="en-US" altLang="en-US" sz="2400" dirty="0" smtClean="0"/>
              <a:t>Meta-analyses</a:t>
            </a:r>
          </a:p>
          <a:p>
            <a:pPr>
              <a:lnSpc>
                <a:spcPct val="100000"/>
              </a:lnSpc>
              <a:spcBef>
                <a:spcPts val="1200"/>
              </a:spcBef>
            </a:pPr>
            <a:r>
              <a:rPr lang="en-US" altLang="en-US" sz="2400" dirty="0" smtClean="0"/>
              <a:t>Several measures: </a:t>
            </a:r>
          </a:p>
          <a:p>
            <a:pPr marL="457200" lvl="1" indent="0">
              <a:lnSpc>
                <a:spcPct val="100000"/>
              </a:lnSpc>
              <a:spcBef>
                <a:spcPts val="0"/>
              </a:spcBef>
              <a:buNone/>
            </a:pPr>
            <a:r>
              <a:rPr lang="en-US" altLang="en-US" dirty="0" smtClean="0"/>
              <a:t>- conceptual understanding, problem solving, attendance, motivation, learning from peers, student perceptions of </a:t>
            </a:r>
            <a:endParaRPr lang="en-US" altLang="en-US" dirty="0"/>
          </a:p>
        </p:txBody>
      </p:sp>
      <p:pic>
        <p:nvPicPr>
          <p:cNvPr id="144" name="Picture 143"/>
          <p:cNvPicPr>
            <a:picLocks noChangeAspect="1"/>
          </p:cNvPicPr>
          <p:nvPr/>
        </p:nvPicPr>
        <p:blipFill>
          <a:blip r:embed="rId3"/>
          <a:stretch>
            <a:fillRect/>
          </a:stretch>
        </p:blipFill>
        <p:spPr>
          <a:xfrm>
            <a:off x="2934629" y="4425956"/>
            <a:ext cx="9060458" cy="2295519"/>
          </a:xfrm>
          <a:prstGeom prst="rect">
            <a:avLst/>
          </a:prstGeom>
        </p:spPr>
      </p:pic>
    </p:spTree>
    <p:extLst>
      <p:ext uri="{BB962C8B-B14F-4D97-AF65-F5344CB8AC3E}">
        <p14:creationId xmlns:p14="http://schemas.microsoft.com/office/powerpoint/2010/main" val="211338670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9351" y="264766"/>
            <a:ext cx="10515600" cy="984173"/>
          </a:xfrm>
        </p:spPr>
        <p:txBody>
          <a:bodyPr/>
          <a:lstStyle/>
          <a:p>
            <a:pPr algn="ctr"/>
            <a:r>
              <a:rPr lang="en-US" b="1" dirty="0" smtClean="0">
                <a:solidFill>
                  <a:srgbClr val="800000"/>
                </a:solidFill>
              </a:rPr>
              <a:t>Peer-instruction – some guidelines</a:t>
            </a:r>
            <a:endParaRPr lang="en-US" b="1" dirty="0"/>
          </a:p>
        </p:txBody>
      </p:sp>
      <p:sp>
        <p:nvSpPr>
          <p:cNvPr id="3" name="Content Placeholder 2"/>
          <p:cNvSpPr>
            <a:spLocks noGrp="1"/>
          </p:cNvSpPr>
          <p:nvPr>
            <p:ph idx="1"/>
          </p:nvPr>
        </p:nvSpPr>
        <p:spPr>
          <a:xfrm>
            <a:off x="321526" y="1367248"/>
            <a:ext cx="5700131" cy="4724368"/>
          </a:xfrm>
          <a:ln>
            <a:solidFill>
              <a:schemeClr val="tx1"/>
            </a:solidFill>
          </a:ln>
        </p:spPr>
        <p:txBody>
          <a:bodyPr>
            <a:noAutofit/>
          </a:bodyPr>
          <a:lstStyle/>
          <a:p>
            <a:pPr>
              <a:lnSpc>
                <a:spcPct val="110000"/>
              </a:lnSpc>
              <a:spcBef>
                <a:spcPct val="0"/>
              </a:spcBef>
              <a:buNone/>
            </a:pPr>
            <a:r>
              <a:rPr lang="en-US" altLang="en-US" sz="2400" dirty="0" smtClean="0"/>
              <a:t>WRITING. A ‘good’ PI question is:</a:t>
            </a:r>
          </a:p>
          <a:p>
            <a:pPr marL="457200" lvl="1" indent="-401638">
              <a:lnSpc>
                <a:spcPct val="110000"/>
              </a:lnSpc>
              <a:spcBef>
                <a:spcPts val="600"/>
              </a:spcBef>
            </a:pPr>
            <a:r>
              <a:rPr lang="en-US" altLang="en-US" dirty="0" smtClean="0"/>
              <a:t>Is usually conceptual </a:t>
            </a:r>
          </a:p>
          <a:p>
            <a:pPr marL="914400" lvl="3" indent="-401638">
              <a:lnSpc>
                <a:spcPct val="110000"/>
              </a:lnSpc>
              <a:spcBef>
                <a:spcPct val="0"/>
              </a:spcBef>
              <a:buFontTx/>
              <a:buChar char="-"/>
            </a:pPr>
            <a:r>
              <a:rPr lang="en-US" altLang="en-US" sz="2000" dirty="0" smtClean="0"/>
              <a:t>Avoid long analytic computation</a:t>
            </a:r>
          </a:p>
          <a:p>
            <a:pPr marL="914400" lvl="3" indent="-401638">
              <a:lnSpc>
                <a:spcPct val="110000"/>
              </a:lnSpc>
              <a:spcBef>
                <a:spcPct val="0"/>
              </a:spcBef>
              <a:buFontTx/>
              <a:buChar char="-"/>
            </a:pPr>
            <a:r>
              <a:rPr lang="en-US" altLang="en-US" sz="2000" dirty="0" smtClean="0"/>
              <a:t>Avoid number crunching </a:t>
            </a:r>
          </a:p>
          <a:p>
            <a:pPr marL="457200" lvl="1" indent="-401638">
              <a:lnSpc>
                <a:spcPct val="110000"/>
              </a:lnSpc>
              <a:spcBef>
                <a:spcPts val="600"/>
              </a:spcBef>
            </a:pPr>
            <a:r>
              <a:rPr lang="en-US" altLang="en-US" dirty="0" smtClean="0"/>
              <a:t>Elicits pre-existing thinking, conceptions</a:t>
            </a:r>
          </a:p>
          <a:p>
            <a:pPr marL="457200" lvl="1" indent="-401638">
              <a:lnSpc>
                <a:spcPct val="110000"/>
              </a:lnSpc>
              <a:spcBef>
                <a:spcPts val="600"/>
              </a:spcBef>
            </a:pPr>
            <a:r>
              <a:rPr lang="en-US" altLang="en-US" dirty="0" smtClean="0"/>
              <a:t>Asks students to predict results / output</a:t>
            </a:r>
          </a:p>
          <a:p>
            <a:pPr marL="457200" lvl="1" indent="-401638">
              <a:lnSpc>
                <a:spcPct val="110000"/>
              </a:lnSpc>
              <a:spcBef>
                <a:spcPts val="600"/>
              </a:spcBef>
            </a:pPr>
            <a:r>
              <a:rPr lang="en-US" altLang="en-US" dirty="0" smtClean="0"/>
              <a:t>Relates different representations</a:t>
            </a:r>
          </a:p>
          <a:p>
            <a:pPr marL="457200" lvl="1" indent="-401638">
              <a:lnSpc>
                <a:spcPct val="110000"/>
              </a:lnSpc>
              <a:spcBef>
                <a:spcPts val="600"/>
              </a:spcBef>
            </a:pPr>
            <a:r>
              <a:rPr lang="en-US" altLang="en-US" dirty="0" smtClean="0"/>
              <a:t>Has believable distractors</a:t>
            </a:r>
          </a:p>
          <a:p>
            <a:pPr marL="457200" lvl="1" indent="-401638">
              <a:lnSpc>
                <a:spcPct val="110000"/>
              </a:lnSpc>
              <a:spcBef>
                <a:spcPts val="600"/>
              </a:spcBef>
            </a:pPr>
            <a:r>
              <a:rPr lang="en-US" altLang="en-US" dirty="0" smtClean="0"/>
              <a:t>Is not ambiguous, leading or ‘trivial’</a:t>
            </a:r>
          </a:p>
          <a:p>
            <a:pPr marL="0" indent="0">
              <a:lnSpc>
                <a:spcPct val="110000"/>
              </a:lnSpc>
              <a:spcBef>
                <a:spcPct val="0"/>
              </a:spcBef>
              <a:buNone/>
            </a:pPr>
            <a:endParaRPr lang="en-US" altLang="en-US" sz="2400"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27</a:t>
            </a:fld>
            <a:endParaRPr lang="en-US"/>
          </a:p>
        </p:txBody>
      </p:sp>
      <p:sp>
        <p:nvSpPr>
          <p:cNvPr id="6" name="Rectangle 5"/>
          <p:cNvSpPr/>
          <p:nvPr/>
        </p:nvSpPr>
        <p:spPr>
          <a:xfrm>
            <a:off x="6378498" y="1367246"/>
            <a:ext cx="5386039" cy="4724370"/>
          </a:xfrm>
          <a:prstGeom prst="rect">
            <a:avLst/>
          </a:prstGeom>
          <a:ln>
            <a:solidFill>
              <a:schemeClr val="tx1"/>
            </a:solidFill>
          </a:ln>
        </p:spPr>
        <p:txBody>
          <a:bodyPr wrap="square">
            <a:spAutoFit/>
          </a:bodyPr>
          <a:lstStyle/>
          <a:p>
            <a:pPr>
              <a:spcBef>
                <a:spcPct val="0"/>
              </a:spcBef>
            </a:pPr>
            <a:r>
              <a:rPr lang="en-US" altLang="en-US" sz="2400" dirty="0" smtClean="0"/>
              <a:t>CONDUCTING PI in class: </a:t>
            </a:r>
          </a:p>
          <a:p>
            <a:pPr marL="342900" indent="-342900">
              <a:spcBef>
                <a:spcPts val="600"/>
              </a:spcBef>
              <a:buFont typeface="Arial" panose="020B0604020202020204" pitchFamily="34" charset="0"/>
              <a:buChar char="•"/>
            </a:pPr>
            <a:r>
              <a:rPr lang="en-US" altLang="en-US" sz="2400" dirty="0" smtClean="0"/>
              <a:t>Do not skip the </a:t>
            </a:r>
            <a:r>
              <a:rPr lang="en-US" altLang="en-US" sz="2400" u="sng" dirty="0" smtClean="0"/>
              <a:t>peer</a:t>
            </a:r>
            <a:r>
              <a:rPr lang="en-US" altLang="en-US" sz="2400" dirty="0" smtClean="0"/>
              <a:t> discussion part</a:t>
            </a:r>
          </a:p>
          <a:p>
            <a:pPr marL="342900" indent="-342900">
              <a:spcBef>
                <a:spcPts val="600"/>
              </a:spcBef>
              <a:buFont typeface="Arial" panose="020B0604020202020204" pitchFamily="34" charset="0"/>
              <a:buChar char="•"/>
            </a:pPr>
            <a:r>
              <a:rPr lang="en-US" altLang="en-US" sz="2400" dirty="0" smtClean="0"/>
              <a:t>Focus on reasoning not only on right answer. </a:t>
            </a:r>
          </a:p>
          <a:p>
            <a:pPr marL="800100" lvl="1" indent="-342900">
              <a:spcBef>
                <a:spcPct val="0"/>
              </a:spcBef>
              <a:buFontTx/>
              <a:buChar char="-"/>
            </a:pPr>
            <a:r>
              <a:rPr lang="en-US" altLang="en-US" sz="2000" dirty="0" smtClean="0"/>
              <a:t>Avoid giving ‘rapid rewards’ (nodding)</a:t>
            </a:r>
          </a:p>
          <a:p>
            <a:pPr marL="800100" lvl="1" indent="-342900">
              <a:spcBef>
                <a:spcPct val="0"/>
              </a:spcBef>
              <a:buFontTx/>
              <a:buChar char="-"/>
            </a:pPr>
            <a:r>
              <a:rPr lang="en-US" altLang="en-US" sz="2000" dirty="0" smtClean="0"/>
              <a:t>Ask multiple students to give answers.</a:t>
            </a:r>
          </a:p>
          <a:p>
            <a:pPr marL="800100" lvl="1" indent="-342900">
              <a:spcBef>
                <a:spcPct val="0"/>
              </a:spcBef>
              <a:buFontTx/>
              <a:buChar char="-"/>
            </a:pPr>
            <a:r>
              <a:rPr lang="en-US" altLang="en-US" sz="2000" dirty="0" smtClean="0"/>
              <a:t>Discuss reasons for </a:t>
            </a:r>
            <a:r>
              <a:rPr lang="en-US" altLang="en-US" sz="2000" i="1" dirty="0" smtClean="0"/>
              <a:t>right</a:t>
            </a:r>
            <a:r>
              <a:rPr lang="en-US" altLang="en-US" sz="2000" dirty="0" smtClean="0"/>
              <a:t> &amp; </a:t>
            </a:r>
            <a:r>
              <a:rPr lang="en-US" altLang="en-US" sz="2000" i="1" dirty="0" smtClean="0"/>
              <a:t>wrong </a:t>
            </a:r>
            <a:r>
              <a:rPr lang="en-US" altLang="en-US" sz="2000" dirty="0" smtClean="0"/>
              <a:t>answer</a:t>
            </a:r>
          </a:p>
          <a:p>
            <a:pPr marL="342900" indent="-342900">
              <a:spcBef>
                <a:spcPts val="600"/>
              </a:spcBef>
              <a:buFont typeface="Arial" panose="020B0604020202020204" pitchFamily="34" charset="0"/>
              <a:buChar char="•"/>
            </a:pPr>
            <a:r>
              <a:rPr lang="en-US" altLang="en-US" sz="2400" dirty="0" smtClean="0"/>
              <a:t>Time - 2-5 min per question. </a:t>
            </a:r>
          </a:p>
          <a:p>
            <a:pPr marL="342900" indent="-342900">
              <a:spcBef>
                <a:spcPts val="600"/>
              </a:spcBef>
              <a:buFont typeface="Arial" panose="020B0604020202020204" pitchFamily="34" charset="0"/>
              <a:buChar char="•"/>
            </a:pPr>
            <a:r>
              <a:rPr lang="en-US" altLang="en-US" sz="2400" dirty="0" smtClean="0"/>
              <a:t>Frequency - a “few” per class, 2-4. </a:t>
            </a:r>
          </a:p>
          <a:p>
            <a:pPr marL="342900" indent="-342900">
              <a:spcBef>
                <a:spcPts val="600"/>
              </a:spcBef>
              <a:buFont typeface="Arial" panose="020B0604020202020204" pitchFamily="34" charset="0"/>
              <a:buChar char="•"/>
            </a:pPr>
            <a:r>
              <a:rPr lang="en-US" altLang="en-US" sz="2400" dirty="0" smtClean="0"/>
              <a:t>Credit -  Do not assign heavy credit for right / wrong answers (“whiff” of credit for participation ok)</a:t>
            </a:r>
          </a:p>
        </p:txBody>
      </p:sp>
    </p:spTree>
    <p:extLst>
      <p:ext uri="{BB962C8B-B14F-4D97-AF65-F5344CB8AC3E}">
        <p14:creationId xmlns:p14="http://schemas.microsoft.com/office/powerpoint/2010/main" val="181363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xEl>
                                              <p:pRg st="1" end="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3" end="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
                                            <p:txEl>
                                              <p:pRg st="4" end="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
                                            <p:txEl>
                                              <p:pRg st="5" end="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
                                            <p:txEl>
                                              <p:pRg st="6" end="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0863" y="2107581"/>
            <a:ext cx="10515600" cy="1438510"/>
          </a:xfrm>
        </p:spPr>
        <p:txBody>
          <a:bodyPr>
            <a:normAutofit/>
          </a:bodyPr>
          <a:lstStyle/>
          <a:p>
            <a:pPr algn="ctr"/>
            <a:r>
              <a:rPr lang="en-US" sz="6000" b="1" dirty="0" smtClean="0"/>
              <a:t>Think-Pair-Share</a:t>
            </a:r>
            <a:r>
              <a:rPr lang="en-US" sz="5400" b="1" dirty="0" smtClean="0"/>
              <a:t/>
            </a:r>
            <a:br>
              <a:rPr lang="en-US" sz="5400" b="1" dirty="0" smtClean="0"/>
            </a:br>
            <a:r>
              <a:rPr lang="en-US" sz="3600" dirty="0" smtClean="0"/>
              <a:t>(recall first activity – predict engagement)</a:t>
            </a:r>
            <a:endParaRPr lang="en-US" sz="3600"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28</a:t>
            </a:fld>
            <a:endParaRPr lang="en-US"/>
          </a:p>
        </p:txBody>
      </p:sp>
    </p:spTree>
    <p:extLst>
      <p:ext uri="{BB962C8B-B14F-4D97-AF65-F5344CB8AC3E}">
        <p14:creationId xmlns:p14="http://schemas.microsoft.com/office/powerpoint/2010/main" val="3229990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Think-Pair-Share – what &amp; how</a:t>
            </a:r>
            <a:endParaRPr lang="en-US" b="1" dirty="0"/>
          </a:p>
        </p:txBody>
      </p:sp>
      <p:sp>
        <p:nvSpPr>
          <p:cNvPr id="3" name="Content Placeholder 2"/>
          <p:cNvSpPr>
            <a:spLocks noGrp="1"/>
          </p:cNvSpPr>
          <p:nvPr>
            <p:ph idx="1"/>
          </p:nvPr>
        </p:nvSpPr>
        <p:spPr>
          <a:xfrm>
            <a:off x="838200" y="1248939"/>
            <a:ext cx="10515600" cy="5107411"/>
          </a:xfrm>
        </p:spPr>
        <p:txBody>
          <a:bodyPr>
            <a:normAutofit/>
          </a:bodyPr>
          <a:lstStyle/>
          <a:p>
            <a:pPr marL="0" indent="0">
              <a:lnSpc>
                <a:spcPct val="100000"/>
              </a:lnSpc>
              <a:spcBef>
                <a:spcPts val="1800"/>
              </a:spcBef>
              <a:buNone/>
            </a:pPr>
            <a:r>
              <a:rPr lang="en-IN" sz="2400" dirty="0">
                <a:solidFill>
                  <a:schemeClr val="tx1">
                    <a:lumMod val="95000"/>
                    <a:lumOff val="5000"/>
                  </a:schemeClr>
                </a:solidFill>
              </a:rPr>
              <a:t>S</a:t>
            </a:r>
            <a:r>
              <a:rPr lang="en-IN" sz="2400" dirty="0" smtClean="0">
                <a:solidFill>
                  <a:schemeClr val="tx1">
                    <a:lumMod val="95000"/>
                    <a:lumOff val="5000"/>
                  </a:schemeClr>
                </a:solidFill>
              </a:rPr>
              <a:t>tudents work on a series of questions posed by instructor</a:t>
            </a:r>
          </a:p>
          <a:p>
            <a:pPr>
              <a:lnSpc>
                <a:spcPct val="100000"/>
              </a:lnSpc>
              <a:spcBef>
                <a:spcPts val="1800"/>
              </a:spcBef>
            </a:pPr>
            <a:r>
              <a:rPr lang="en-US" sz="2400" dirty="0" smtClean="0">
                <a:solidFill>
                  <a:srgbClr val="0000FF"/>
                </a:solidFill>
              </a:rPr>
              <a:t>Think</a:t>
            </a:r>
            <a:r>
              <a:rPr lang="en-US" sz="2400" dirty="0" smtClean="0">
                <a:solidFill>
                  <a:schemeClr val="tx1">
                    <a:lumMod val="95000"/>
                    <a:lumOff val="5000"/>
                  </a:schemeClr>
                </a:solidFill>
              </a:rPr>
              <a:t>: Teacher asks a specific question about the topic. Students "think" about what they know or have learned, and </a:t>
            </a:r>
            <a:r>
              <a:rPr lang="en-US" sz="2400" u="sng" dirty="0" smtClean="0">
                <a:solidFill>
                  <a:schemeClr val="tx1">
                    <a:lumMod val="95000"/>
                    <a:lumOff val="5000"/>
                  </a:schemeClr>
                </a:solidFill>
              </a:rPr>
              <a:t>write their own individual answer </a:t>
            </a:r>
            <a:r>
              <a:rPr lang="en-US" sz="2400" dirty="0" smtClean="0">
                <a:solidFill>
                  <a:schemeClr val="tx1">
                    <a:lumMod val="95000"/>
                    <a:lumOff val="5000"/>
                  </a:schemeClr>
                </a:solidFill>
              </a:rPr>
              <a:t>to the question. [Takes 1-3 Minutes].</a:t>
            </a:r>
          </a:p>
          <a:p>
            <a:pPr>
              <a:lnSpc>
                <a:spcPct val="100000"/>
              </a:lnSpc>
              <a:spcBef>
                <a:spcPts val="1800"/>
              </a:spcBef>
            </a:pPr>
            <a:r>
              <a:rPr lang="en-US" sz="2400" dirty="0" smtClean="0">
                <a:solidFill>
                  <a:srgbClr val="0000FF"/>
                </a:solidFill>
              </a:rPr>
              <a:t>Pair</a:t>
            </a:r>
            <a:r>
              <a:rPr lang="en-US" sz="2400" dirty="0" smtClean="0">
                <a:solidFill>
                  <a:schemeClr val="tx1">
                    <a:lumMod val="95000"/>
                    <a:lumOff val="5000"/>
                  </a:schemeClr>
                </a:solidFill>
              </a:rPr>
              <a:t>: Teacher asks another question, related to the previous one, that is suitable to deepen the students’ understanding of the topic. Each student pairs with another. They discuss their “think” answers and reasoning with each other and proceed with the task. [Takes 5-10 Minutes]. </a:t>
            </a:r>
          </a:p>
          <a:p>
            <a:pPr>
              <a:lnSpc>
                <a:spcPct val="100000"/>
              </a:lnSpc>
              <a:spcBef>
                <a:spcPts val="1800"/>
              </a:spcBef>
            </a:pPr>
            <a:r>
              <a:rPr lang="en-US" sz="2400" dirty="0" smtClean="0">
                <a:solidFill>
                  <a:srgbClr val="0000FF"/>
                </a:solidFill>
              </a:rPr>
              <a:t>Share</a:t>
            </a:r>
            <a:r>
              <a:rPr lang="en-US" sz="2400" dirty="0" smtClean="0">
                <a:solidFill>
                  <a:schemeClr val="tx1">
                    <a:lumMod val="95000"/>
                    <a:lumOff val="5000"/>
                  </a:schemeClr>
                </a:solidFill>
              </a:rPr>
              <a:t>: Students share their solutions and reasoning with the entire class. Teacher moderates the discussion and highlights important points. [Takes 10-20 minutes].</a:t>
            </a:r>
            <a:endParaRPr lang="en-US" sz="2400" dirty="0">
              <a:solidFill>
                <a:schemeClr val="tx1">
                  <a:lumMod val="95000"/>
                  <a:lumOff val="5000"/>
                </a:schemeClr>
              </a:solidFill>
            </a:endParaRP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29</a:t>
            </a:fld>
            <a:endParaRPr lang="en-US"/>
          </a:p>
        </p:txBody>
      </p:sp>
    </p:spTree>
    <p:extLst>
      <p:ext uri="{BB962C8B-B14F-4D97-AF65-F5344CB8AC3E}">
        <p14:creationId xmlns:p14="http://schemas.microsoft.com/office/powerpoint/2010/main" val="13499053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7861"/>
            <a:ext cx="10515600" cy="721772"/>
          </a:xfrm>
        </p:spPr>
        <p:txBody>
          <a:bodyPr>
            <a:normAutofit/>
          </a:bodyPr>
          <a:lstStyle/>
          <a:p>
            <a:pPr algn="ctr"/>
            <a:r>
              <a:rPr lang="en-US" sz="4000" b="1" dirty="0" smtClean="0">
                <a:solidFill>
                  <a:srgbClr val="800000"/>
                </a:solidFill>
              </a:rPr>
              <a:t>How engaged are your students? </a:t>
            </a:r>
            <a:endParaRPr lang="en-US" sz="4000" b="1" dirty="0"/>
          </a:p>
        </p:txBody>
      </p:sp>
      <p:sp>
        <p:nvSpPr>
          <p:cNvPr id="3" name="Content Placeholder 2"/>
          <p:cNvSpPr>
            <a:spLocks noGrp="1"/>
          </p:cNvSpPr>
          <p:nvPr>
            <p:ph idx="1"/>
          </p:nvPr>
        </p:nvSpPr>
        <p:spPr>
          <a:xfrm>
            <a:off x="702525" y="1115122"/>
            <a:ext cx="10740483" cy="5096107"/>
          </a:xfrm>
        </p:spPr>
        <p:txBody>
          <a:bodyPr>
            <a:normAutofit/>
          </a:bodyPr>
          <a:lstStyle/>
          <a:p>
            <a:r>
              <a:rPr lang="en-IN" sz="2400" dirty="0" smtClean="0"/>
              <a:t>Consider a large class. Example: EE 111/ 112 (N ~ 150?), CS 101 (N~250 per section)</a:t>
            </a:r>
          </a:p>
          <a:p>
            <a:r>
              <a:rPr lang="en-IN" sz="2400" dirty="0" smtClean="0"/>
              <a:t>Imagine a 90-minute class in a large auditorium with fixed seats. </a:t>
            </a:r>
            <a:endParaRPr lang="en-IN" sz="2400" dirty="0" smtClean="0">
              <a:solidFill>
                <a:srgbClr val="0070C0"/>
              </a:solidFill>
            </a:endParaRPr>
          </a:p>
          <a:p>
            <a:pPr marL="0" indent="0">
              <a:buNone/>
            </a:pPr>
            <a:r>
              <a:rPr lang="en-IN" sz="1800" dirty="0" smtClean="0">
                <a:solidFill>
                  <a:srgbClr val="0000FF"/>
                </a:solidFill>
              </a:rPr>
              <a:t>Think (Individually): </a:t>
            </a:r>
          </a:p>
          <a:p>
            <a:pPr lvl="1"/>
            <a:r>
              <a:rPr lang="en-IN" sz="1800" dirty="0" smtClean="0"/>
              <a:t>Predict the percentage of students who may be showing </a:t>
            </a:r>
            <a:r>
              <a:rPr lang="en-IN" sz="1800" dirty="0"/>
              <a:t>“engaged” </a:t>
            </a:r>
            <a:r>
              <a:rPr lang="en-IN" sz="1800" dirty="0" smtClean="0"/>
              <a:t>behaviour (with the content of the lecture), at various instants of time.</a:t>
            </a:r>
          </a:p>
          <a:p>
            <a:pPr lvl="1"/>
            <a:r>
              <a:rPr lang="en-IN" sz="1800" dirty="0" smtClean="0"/>
              <a:t>Draw a graph of engagement versus time. </a:t>
            </a:r>
            <a:r>
              <a:rPr lang="en-IN" sz="1800" dirty="0" smtClean="0">
                <a:solidFill>
                  <a:srgbClr val="C00000"/>
                </a:solidFill>
              </a:rPr>
              <a:t>[~1 min]</a:t>
            </a:r>
          </a:p>
          <a:p>
            <a:pPr marL="0" indent="0">
              <a:lnSpc>
                <a:spcPct val="100000"/>
              </a:lnSpc>
              <a:spcBef>
                <a:spcPts val="1200"/>
              </a:spcBef>
              <a:buNone/>
            </a:pPr>
            <a:r>
              <a:rPr lang="en-IN" dirty="0" smtClean="0">
                <a:solidFill>
                  <a:srgbClr val="0000FF"/>
                </a:solidFill>
              </a:rPr>
              <a:t>Pair (with your neighbour):</a:t>
            </a:r>
          </a:p>
          <a:p>
            <a:pPr lvl="1">
              <a:lnSpc>
                <a:spcPct val="100000"/>
              </a:lnSpc>
            </a:pPr>
            <a:r>
              <a:rPr lang="en-IN" dirty="0" smtClean="0"/>
              <a:t>Examine each other’s graphs. </a:t>
            </a:r>
            <a:r>
              <a:rPr lang="en-IN" dirty="0" smtClean="0">
                <a:solidFill>
                  <a:srgbClr val="C00000"/>
                </a:solidFill>
              </a:rPr>
              <a:t>[~1 min]</a:t>
            </a:r>
            <a:endParaRPr lang="en-IN" dirty="0" smtClean="0"/>
          </a:p>
          <a:p>
            <a:pPr lvl="1">
              <a:lnSpc>
                <a:spcPct val="100000"/>
              </a:lnSpc>
            </a:pPr>
            <a:r>
              <a:rPr lang="en-IN" dirty="0" smtClean="0"/>
              <a:t>Together, come up with two techniques that could be used to convert your graph into something that looks like the figure shown. </a:t>
            </a:r>
            <a:r>
              <a:rPr lang="en-IN" dirty="0" smtClean="0">
                <a:solidFill>
                  <a:srgbClr val="C00000"/>
                </a:solidFill>
              </a:rPr>
              <a:t>[~3 min]</a:t>
            </a:r>
          </a:p>
          <a:p>
            <a:pPr marL="457200" lvl="1" indent="0">
              <a:buNone/>
            </a:pPr>
            <a:endParaRPr lang="en-IN" dirty="0" smtClean="0">
              <a:solidFill>
                <a:srgbClr val="C00000"/>
              </a:solidFill>
            </a:endParaRP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3</a:t>
            </a:fld>
            <a:endParaRPr lang="en-US"/>
          </a:p>
        </p:txBody>
      </p:sp>
      <p:grpSp>
        <p:nvGrpSpPr>
          <p:cNvPr id="16" name="Group 15"/>
          <p:cNvGrpSpPr/>
          <p:nvPr/>
        </p:nvGrpSpPr>
        <p:grpSpPr>
          <a:xfrm>
            <a:off x="8852210" y="4806692"/>
            <a:ext cx="2819398" cy="2350532"/>
            <a:chOff x="7054216" y="4191794"/>
            <a:chExt cx="1480184" cy="1208920"/>
          </a:xfrm>
        </p:grpSpPr>
        <p:cxnSp>
          <p:nvCxnSpPr>
            <p:cNvPr id="17" name="Straight Arrow Connector 16"/>
            <p:cNvCxnSpPr/>
            <p:nvPr/>
          </p:nvCxnSpPr>
          <p:spPr>
            <a:xfrm>
              <a:off x="7391400" y="5029200"/>
              <a:ext cx="11430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rot="5400000" flipH="1" flipV="1">
              <a:off x="6972300" y="4610100"/>
              <a:ext cx="8382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9" name="Freeform 18"/>
            <p:cNvSpPr/>
            <p:nvPr/>
          </p:nvSpPr>
          <p:spPr>
            <a:xfrm>
              <a:off x="7391400" y="4381018"/>
              <a:ext cx="1066799" cy="419582"/>
            </a:xfrm>
            <a:custGeom>
              <a:avLst/>
              <a:gdLst>
                <a:gd name="connsiteX0" fmla="*/ 0 w 1018573"/>
                <a:gd name="connsiteY0" fmla="*/ 190982 h 190982"/>
                <a:gd name="connsiteX1" fmla="*/ 81023 w 1018573"/>
                <a:gd name="connsiteY1" fmla="*/ 17362 h 190982"/>
                <a:gd name="connsiteX2" fmla="*/ 370390 w 1018573"/>
                <a:gd name="connsiteY2" fmla="*/ 86810 h 190982"/>
                <a:gd name="connsiteX3" fmla="*/ 694481 w 1018573"/>
                <a:gd name="connsiteY3" fmla="*/ 5787 h 190982"/>
                <a:gd name="connsiteX4" fmla="*/ 1018573 w 1018573"/>
                <a:gd name="connsiteY4" fmla="*/ 109959 h 190982"/>
                <a:gd name="connsiteX0" fmla="*/ 0 w 1018573"/>
                <a:gd name="connsiteY0" fmla="*/ 200548 h 200548"/>
                <a:gd name="connsiteX1" fmla="*/ 81023 w 1018573"/>
                <a:gd name="connsiteY1" fmla="*/ 26928 h 200548"/>
                <a:gd name="connsiteX2" fmla="*/ 370390 w 1018573"/>
                <a:gd name="connsiteY2" fmla="*/ 96376 h 200548"/>
                <a:gd name="connsiteX3" fmla="*/ 694481 w 1018573"/>
                <a:gd name="connsiteY3" fmla="*/ 15353 h 200548"/>
                <a:gd name="connsiteX4" fmla="*/ 1018573 w 1018573"/>
                <a:gd name="connsiteY4"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48971 w 1018573"/>
                <a:gd name="connsiteY3" fmla="*/ 15353 h 200548"/>
                <a:gd name="connsiteX4" fmla="*/ 1018573 w 1018573"/>
                <a:gd name="connsiteY4"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14812 w 1018573"/>
                <a:gd name="connsiteY3" fmla="*/ 84203 h 200548"/>
                <a:gd name="connsiteX4" fmla="*/ 548971 w 1018573"/>
                <a:gd name="connsiteY4" fmla="*/ 15353 h 200548"/>
                <a:gd name="connsiteX5" fmla="*/ 1018573 w 1018573"/>
                <a:gd name="connsiteY5"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14812 w 1018573"/>
                <a:gd name="connsiteY3" fmla="*/ 84203 h 200548"/>
                <a:gd name="connsiteX4" fmla="*/ 548971 w 1018573"/>
                <a:gd name="connsiteY4" fmla="*/ 15353 h 200548"/>
                <a:gd name="connsiteX5" fmla="*/ 1018573 w 1018573"/>
                <a:gd name="connsiteY5"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14812 w 1018573"/>
                <a:gd name="connsiteY3" fmla="*/ 84203 h 200548"/>
                <a:gd name="connsiteX4" fmla="*/ 694482 w 1018573"/>
                <a:gd name="connsiteY4" fmla="*/ 15353 h 200548"/>
                <a:gd name="connsiteX5" fmla="*/ 1018573 w 1018573"/>
                <a:gd name="connsiteY5"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14812 w 1018573"/>
                <a:gd name="connsiteY3" fmla="*/ 84203 h 200548"/>
                <a:gd name="connsiteX4" fmla="*/ 694482 w 1018573"/>
                <a:gd name="connsiteY4" fmla="*/ 15353 h 200548"/>
                <a:gd name="connsiteX5" fmla="*/ 1018573 w 1018573"/>
                <a:gd name="connsiteY5"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14812 w 1018573"/>
                <a:gd name="connsiteY3" fmla="*/ 84203 h 200548"/>
                <a:gd name="connsiteX4" fmla="*/ 694482 w 1018573"/>
                <a:gd name="connsiteY4" fmla="*/ 15353 h 200548"/>
                <a:gd name="connsiteX5" fmla="*/ 1018573 w 1018573"/>
                <a:gd name="connsiteY5" fmla="*/ 50157 h 200548"/>
                <a:gd name="connsiteX0" fmla="*/ 0 w 1018573"/>
                <a:gd name="connsiteY0" fmla="*/ 190982 h 190982"/>
                <a:gd name="connsiteX1" fmla="*/ 81023 w 1018573"/>
                <a:gd name="connsiteY1" fmla="*/ 17362 h 190982"/>
                <a:gd name="connsiteX2" fmla="*/ 370390 w 1018573"/>
                <a:gd name="connsiteY2" fmla="*/ 86810 h 190982"/>
                <a:gd name="connsiteX3" fmla="*/ 514812 w 1018573"/>
                <a:gd name="connsiteY3" fmla="*/ 74637 h 190982"/>
                <a:gd name="connsiteX4" fmla="*/ 694482 w 1018573"/>
                <a:gd name="connsiteY4" fmla="*/ 5787 h 190982"/>
                <a:gd name="connsiteX5" fmla="*/ 1018573 w 1018573"/>
                <a:gd name="connsiteY5" fmla="*/ 40591 h 190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8573" h="190982">
                  <a:moveTo>
                    <a:pt x="0" y="190982"/>
                  </a:moveTo>
                  <a:cubicBezTo>
                    <a:pt x="9645" y="112853"/>
                    <a:pt x="19291" y="34724"/>
                    <a:pt x="81023" y="17362"/>
                  </a:cubicBezTo>
                  <a:cubicBezTo>
                    <a:pt x="142755" y="0"/>
                    <a:pt x="298092" y="77264"/>
                    <a:pt x="370390" y="86810"/>
                  </a:cubicBezTo>
                  <a:cubicBezTo>
                    <a:pt x="442688" y="96356"/>
                    <a:pt x="460797" y="88141"/>
                    <a:pt x="514812" y="74637"/>
                  </a:cubicBezTo>
                  <a:cubicBezTo>
                    <a:pt x="568827" y="61133"/>
                    <a:pt x="610522" y="11461"/>
                    <a:pt x="694482" y="5787"/>
                  </a:cubicBezTo>
                  <a:cubicBezTo>
                    <a:pt x="778442" y="113"/>
                    <a:pt x="926198" y="38728"/>
                    <a:pt x="1018573" y="40591"/>
                  </a:cubicBezTo>
                </a:path>
              </a:pathLst>
            </a:cu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p:cNvSpPr txBox="1"/>
            <p:nvPr/>
          </p:nvSpPr>
          <p:spPr>
            <a:xfrm>
              <a:off x="7772400" y="5031382"/>
              <a:ext cx="261610" cy="369332"/>
            </a:xfrm>
            <a:prstGeom prst="rect">
              <a:avLst/>
            </a:prstGeom>
            <a:noFill/>
          </p:spPr>
          <p:txBody>
            <a:bodyPr wrap="none" rtlCol="0">
              <a:spAutoFit/>
            </a:bodyPr>
            <a:lstStyle/>
            <a:p>
              <a:r>
                <a:rPr lang="en-US" dirty="0" smtClean="0"/>
                <a:t>t</a:t>
              </a:r>
              <a:endParaRPr lang="en-US" dirty="0"/>
            </a:p>
          </p:txBody>
        </p:sp>
        <p:sp>
          <p:nvSpPr>
            <p:cNvPr id="21" name="TextBox 20"/>
            <p:cNvSpPr txBox="1"/>
            <p:nvPr/>
          </p:nvSpPr>
          <p:spPr>
            <a:xfrm>
              <a:off x="7054216" y="4656085"/>
              <a:ext cx="518091" cy="369332"/>
            </a:xfrm>
            <a:prstGeom prst="rect">
              <a:avLst/>
            </a:prstGeom>
            <a:noFill/>
          </p:spPr>
          <p:txBody>
            <a:bodyPr wrap="none" rtlCol="0">
              <a:spAutoFit/>
            </a:bodyPr>
            <a:lstStyle/>
            <a:p>
              <a:r>
                <a:rPr lang="en-US" dirty="0" smtClean="0"/>
                <a:t>% e</a:t>
              </a:r>
              <a:endParaRPr lang="en-US" dirty="0"/>
            </a:p>
          </p:txBody>
        </p:sp>
        <p:cxnSp>
          <p:nvCxnSpPr>
            <p:cNvPr id="22" name="Straight Connector 21"/>
            <p:cNvCxnSpPr/>
            <p:nvPr/>
          </p:nvCxnSpPr>
          <p:spPr>
            <a:xfrm>
              <a:off x="7315200" y="4495800"/>
              <a:ext cx="228600" cy="1588"/>
            </a:xfrm>
            <a:prstGeom prst="line">
              <a:avLst/>
            </a:prstGeom>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7057863" y="4395913"/>
              <a:ext cx="476412" cy="338554"/>
            </a:xfrm>
            <a:prstGeom prst="rect">
              <a:avLst/>
            </a:prstGeom>
            <a:noFill/>
          </p:spPr>
          <p:txBody>
            <a:bodyPr wrap="square" rtlCol="0">
              <a:spAutoFit/>
            </a:bodyPr>
            <a:lstStyle/>
            <a:p>
              <a:r>
                <a:rPr lang="en-US" sz="1600" dirty="0" smtClean="0"/>
                <a:t>0.8</a:t>
              </a:r>
              <a:endParaRPr lang="en-US" sz="1600" dirty="0"/>
            </a:p>
          </p:txBody>
        </p:sp>
      </p:grpSp>
    </p:spTree>
    <p:extLst>
      <p:ext uri="{BB962C8B-B14F-4D97-AF65-F5344CB8AC3E}">
        <p14:creationId xmlns:p14="http://schemas.microsoft.com/office/powerpoint/2010/main" val="124767334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7"/>
            <a:ext cx="10515600" cy="649634"/>
          </a:xfrm>
        </p:spPr>
        <p:txBody>
          <a:bodyPr>
            <a:normAutofit fontScale="90000"/>
          </a:bodyPr>
          <a:lstStyle/>
          <a:p>
            <a:pPr algn="ctr"/>
            <a:r>
              <a:rPr lang="en-US" b="1" dirty="0" smtClean="0">
                <a:solidFill>
                  <a:srgbClr val="800000"/>
                </a:solidFill>
              </a:rPr>
              <a:t>Think-Pair-Share – Example – Conceptual reasoning</a:t>
            </a:r>
            <a:endParaRPr lang="en-US" b="1" dirty="0"/>
          </a:p>
        </p:txBody>
      </p:sp>
      <p:sp>
        <p:nvSpPr>
          <p:cNvPr id="3" name="Content Placeholder 2"/>
          <p:cNvSpPr>
            <a:spLocks noGrp="1"/>
          </p:cNvSpPr>
          <p:nvPr>
            <p:ph idx="1"/>
          </p:nvPr>
        </p:nvSpPr>
        <p:spPr>
          <a:xfrm>
            <a:off x="838199" y="1059370"/>
            <a:ext cx="11004395" cy="5107411"/>
          </a:xfrm>
        </p:spPr>
        <p:txBody>
          <a:bodyPr>
            <a:noAutofit/>
          </a:bodyPr>
          <a:lstStyle/>
          <a:p>
            <a:pPr marL="0" indent="0">
              <a:lnSpc>
                <a:spcPct val="110000"/>
              </a:lnSpc>
              <a:spcBef>
                <a:spcPts val="1200"/>
              </a:spcBef>
              <a:buNone/>
            </a:pPr>
            <a:r>
              <a:rPr lang="en-IN" sz="2400" dirty="0" smtClean="0"/>
              <a:t>A student was sampling a sinusoid with frequency </a:t>
            </a:r>
            <a:r>
              <a:rPr lang="en-IN" sz="2400" dirty="0" err="1" smtClean="0"/>
              <a:t>fm</a:t>
            </a:r>
            <a:r>
              <a:rPr lang="en-IN" sz="2400" dirty="0" smtClean="0"/>
              <a:t>=10kHz with a sampling frequency fs=30kHz. Later she added one more sinusoid of frequency </a:t>
            </a:r>
            <a:r>
              <a:rPr lang="en-IN" sz="2400" dirty="0" err="1" smtClean="0"/>
              <a:t>fm</a:t>
            </a:r>
            <a:r>
              <a:rPr lang="en-IN" sz="2400" dirty="0" smtClean="0"/>
              <a:t>=20kHz to the original.</a:t>
            </a:r>
          </a:p>
          <a:p>
            <a:pPr marL="0" indent="0">
              <a:lnSpc>
                <a:spcPct val="110000"/>
              </a:lnSpc>
              <a:spcBef>
                <a:spcPts val="1200"/>
              </a:spcBef>
              <a:buNone/>
            </a:pPr>
            <a:endParaRPr lang="en-US" sz="2400" dirty="0" smtClean="0">
              <a:solidFill>
                <a:srgbClr val="0000FF"/>
              </a:solidFill>
            </a:endParaRPr>
          </a:p>
          <a:p>
            <a:pPr marL="0" indent="0">
              <a:lnSpc>
                <a:spcPct val="110000"/>
              </a:lnSpc>
              <a:spcBef>
                <a:spcPts val="1200"/>
              </a:spcBef>
              <a:buNone/>
            </a:pPr>
            <a:r>
              <a:rPr lang="en-US" sz="2400" dirty="0" smtClean="0">
                <a:solidFill>
                  <a:srgbClr val="0000FF"/>
                </a:solidFill>
              </a:rPr>
              <a:t>Think</a:t>
            </a:r>
            <a:r>
              <a:rPr lang="en-US" sz="2400" dirty="0" smtClean="0">
                <a:solidFill>
                  <a:srgbClr val="0070C0"/>
                </a:solidFill>
              </a:rPr>
              <a:t>:</a:t>
            </a:r>
            <a:r>
              <a:rPr lang="en-US" sz="2400" dirty="0" smtClean="0"/>
              <a:t> </a:t>
            </a:r>
            <a:r>
              <a:rPr lang="en-IN" sz="2400" dirty="0" smtClean="0"/>
              <a:t>Will she be able to </a:t>
            </a:r>
            <a:r>
              <a:rPr lang="en-IN" sz="2400" dirty="0" err="1" smtClean="0"/>
              <a:t>analyze</a:t>
            </a:r>
            <a:r>
              <a:rPr lang="en-IN" sz="2400" dirty="0" smtClean="0"/>
              <a:t> the signal properly? </a:t>
            </a:r>
            <a:r>
              <a:rPr lang="en-US" sz="2400" dirty="0" smtClean="0"/>
              <a:t>Why / why not?</a:t>
            </a:r>
          </a:p>
          <a:p>
            <a:pPr marL="0" indent="0">
              <a:lnSpc>
                <a:spcPct val="110000"/>
              </a:lnSpc>
              <a:spcBef>
                <a:spcPts val="1200"/>
              </a:spcBef>
              <a:buNone/>
            </a:pPr>
            <a:endParaRPr lang="en-US" sz="2400" dirty="0" smtClean="0">
              <a:solidFill>
                <a:srgbClr val="0000FF"/>
              </a:solidFill>
            </a:endParaRPr>
          </a:p>
          <a:p>
            <a:pPr marL="0" indent="0">
              <a:lnSpc>
                <a:spcPct val="110000"/>
              </a:lnSpc>
              <a:spcBef>
                <a:spcPts val="1200"/>
              </a:spcBef>
              <a:buNone/>
            </a:pPr>
            <a:r>
              <a:rPr lang="en-US" sz="2400" dirty="0" smtClean="0">
                <a:solidFill>
                  <a:srgbClr val="0000FF"/>
                </a:solidFill>
              </a:rPr>
              <a:t>Pair</a:t>
            </a:r>
            <a:r>
              <a:rPr lang="en-US" sz="2400" dirty="0" smtClean="0">
                <a:solidFill>
                  <a:srgbClr val="0070C0"/>
                </a:solidFill>
              </a:rPr>
              <a:t>:</a:t>
            </a:r>
            <a:r>
              <a:rPr lang="en-US" sz="2400" dirty="0" smtClean="0"/>
              <a:t> Together with your neighbor: </a:t>
            </a:r>
            <a:r>
              <a:rPr lang="en-US" sz="2400" dirty="0" err="1" smtClean="0"/>
              <a:t>i</a:t>
            </a:r>
            <a:r>
              <a:rPr lang="en-US" sz="2400" dirty="0" smtClean="0"/>
              <a:t>) Do you agree with neighbor’s answer? ii)  </a:t>
            </a:r>
            <a:r>
              <a:rPr lang="en-US" sz="2400" dirty="0"/>
              <a:t>C</a:t>
            </a:r>
            <a:r>
              <a:rPr lang="en-US" sz="2400" dirty="0" smtClean="0"/>
              <a:t>ome up with possible rectifications the above student could make.</a:t>
            </a:r>
          </a:p>
          <a:p>
            <a:pPr marL="0" indent="0">
              <a:lnSpc>
                <a:spcPct val="110000"/>
              </a:lnSpc>
              <a:spcBef>
                <a:spcPts val="1200"/>
              </a:spcBef>
              <a:buNone/>
            </a:pPr>
            <a:endParaRPr lang="en-US" sz="2400" dirty="0" smtClean="0">
              <a:solidFill>
                <a:srgbClr val="0000FF"/>
              </a:solidFill>
            </a:endParaRPr>
          </a:p>
          <a:p>
            <a:pPr marL="0" indent="0">
              <a:lnSpc>
                <a:spcPct val="110000"/>
              </a:lnSpc>
              <a:spcBef>
                <a:spcPts val="1200"/>
              </a:spcBef>
              <a:buNone/>
            </a:pPr>
            <a:r>
              <a:rPr lang="en-US" sz="2400" dirty="0" smtClean="0">
                <a:solidFill>
                  <a:srgbClr val="0000FF"/>
                </a:solidFill>
              </a:rPr>
              <a:t>Share</a:t>
            </a:r>
            <a:r>
              <a:rPr lang="en-US" sz="2400" dirty="0" smtClean="0">
                <a:solidFill>
                  <a:srgbClr val="0070C0"/>
                </a:solidFill>
              </a:rPr>
              <a:t>:</a:t>
            </a:r>
            <a:r>
              <a:rPr lang="en-US" sz="2400" dirty="0" smtClean="0"/>
              <a:t> Participate in discussion of your solution and others.</a:t>
            </a: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30</a:t>
            </a:fld>
            <a:endParaRPr lang="en-US"/>
          </a:p>
        </p:txBody>
      </p:sp>
      <p:sp>
        <p:nvSpPr>
          <p:cNvPr id="8" name="TextBox 20"/>
          <p:cNvSpPr txBox="1">
            <a:spLocks noChangeArrowheads="1"/>
          </p:cNvSpPr>
          <p:nvPr/>
        </p:nvSpPr>
        <p:spPr bwMode="auto">
          <a:xfrm>
            <a:off x="468350" y="6288436"/>
            <a:ext cx="11374244" cy="488950"/>
          </a:xfrm>
          <a:prstGeom prst="rect">
            <a:avLst/>
          </a:prstGeom>
          <a:solidFill>
            <a:schemeClr val="bg1"/>
          </a:solidFill>
          <a:ln>
            <a:noFill/>
          </a:ln>
        </p:spPr>
        <p:txBody>
          <a:bodyPr lIns="82292" tIns="41148" rIns="82292" bIns="41148"/>
          <a:lstStyle>
            <a:lvl1pPr defTabSz="4572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4572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4572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lnSpc>
                <a:spcPct val="110000"/>
              </a:lnSpc>
              <a:spcBef>
                <a:spcPct val="10000"/>
              </a:spcBef>
              <a:buFontTx/>
              <a:buNone/>
            </a:pPr>
            <a:r>
              <a:rPr lang="en-US" altLang="en-US" sz="1600" dirty="0" smtClean="0">
                <a:solidFill>
                  <a:srgbClr val="007006"/>
                </a:solidFill>
              </a:rPr>
              <a:t>Question adapted from Prof V M </a:t>
            </a:r>
            <a:r>
              <a:rPr lang="en-US" altLang="en-US" sz="1600" dirty="0" err="1" smtClean="0">
                <a:solidFill>
                  <a:srgbClr val="007006"/>
                </a:solidFill>
              </a:rPr>
              <a:t>Gadre</a:t>
            </a:r>
            <a:r>
              <a:rPr lang="en-US" altLang="en-US" sz="1600" dirty="0" smtClean="0">
                <a:solidFill>
                  <a:srgbClr val="007006"/>
                </a:solidFill>
              </a:rPr>
              <a:t> and </a:t>
            </a:r>
            <a:r>
              <a:rPr lang="en-US" altLang="en-US" sz="1600" dirty="0" err="1" smtClean="0">
                <a:solidFill>
                  <a:srgbClr val="007006"/>
                </a:solidFill>
              </a:rPr>
              <a:t>Abhinav</a:t>
            </a:r>
            <a:r>
              <a:rPr lang="en-US" altLang="en-US" sz="1600" dirty="0" smtClean="0">
                <a:solidFill>
                  <a:srgbClr val="007006"/>
                </a:solidFill>
              </a:rPr>
              <a:t> </a:t>
            </a:r>
            <a:r>
              <a:rPr lang="en-US" altLang="en-US" sz="1600" dirty="0" err="1" smtClean="0">
                <a:solidFill>
                  <a:srgbClr val="007006"/>
                </a:solidFill>
              </a:rPr>
              <a:t>Anand</a:t>
            </a:r>
            <a:endParaRPr lang="en-US" altLang="en-US" sz="1600" dirty="0">
              <a:solidFill>
                <a:srgbClr val="007006"/>
              </a:solidFill>
            </a:endParaRPr>
          </a:p>
        </p:txBody>
      </p:sp>
    </p:spTree>
    <p:extLst>
      <p:ext uri="{BB962C8B-B14F-4D97-AF65-F5344CB8AC3E}">
        <p14:creationId xmlns:p14="http://schemas.microsoft.com/office/powerpoint/2010/main" val="769512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Think-Pair-Share – when</a:t>
            </a:r>
            <a:endParaRPr lang="en-US" b="1" dirty="0"/>
          </a:p>
        </p:txBody>
      </p:sp>
      <p:sp>
        <p:nvSpPr>
          <p:cNvPr id="3" name="Content Placeholder 2"/>
          <p:cNvSpPr>
            <a:spLocks noGrp="1"/>
          </p:cNvSpPr>
          <p:nvPr>
            <p:ph idx="1"/>
          </p:nvPr>
        </p:nvSpPr>
        <p:spPr>
          <a:xfrm>
            <a:off x="838200" y="1248938"/>
            <a:ext cx="10515600" cy="5107411"/>
          </a:xfrm>
        </p:spPr>
        <p:txBody>
          <a:bodyPr>
            <a:normAutofit/>
          </a:bodyPr>
          <a:lstStyle/>
          <a:p>
            <a:r>
              <a:rPr lang="en-US" dirty="0" smtClean="0"/>
              <a:t>Multiple valid approaches to solving a problem</a:t>
            </a:r>
          </a:p>
          <a:p>
            <a:r>
              <a:rPr lang="en-US" sz="2800" dirty="0" smtClean="0">
                <a:solidFill>
                  <a:schemeClr val="tx1">
                    <a:lumMod val="95000"/>
                    <a:lumOff val="5000"/>
                  </a:schemeClr>
                </a:solidFill>
              </a:rPr>
              <a:t>Pros-cons analysis</a:t>
            </a:r>
          </a:p>
          <a:p>
            <a:r>
              <a:rPr lang="en-US" dirty="0" smtClean="0">
                <a:solidFill>
                  <a:schemeClr val="tx1">
                    <a:lumMod val="95000"/>
                    <a:lumOff val="5000"/>
                  </a:schemeClr>
                </a:solidFill>
              </a:rPr>
              <a:t>Multi-step / multi-process problem solving</a:t>
            </a:r>
            <a:endParaRPr lang="en-US" sz="2800" dirty="0" smtClean="0">
              <a:solidFill>
                <a:schemeClr val="tx1">
                  <a:lumMod val="95000"/>
                  <a:lumOff val="5000"/>
                </a:schemeClr>
              </a:solidFill>
            </a:endParaRPr>
          </a:p>
          <a:p>
            <a:r>
              <a:rPr lang="en-US" dirty="0" smtClean="0">
                <a:solidFill>
                  <a:schemeClr val="tx1">
                    <a:lumMod val="95000"/>
                    <a:lumOff val="5000"/>
                  </a:schemeClr>
                </a:solidFill>
              </a:rPr>
              <a:t>Design a solution to a complex problem</a:t>
            </a:r>
            <a:endParaRPr lang="en-US" sz="2800" dirty="0">
              <a:solidFill>
                <a:schemeClr val="tx1">
                  <a:lumMod val="95000"/>
                  <a:lumOff val="5000"/>
                </a:schemeClr>
              </a:solidFill>
            </a:endParaRP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31</a:t>
            </a:fld>
            <a:endParaRPr lang="en-US"/>
          </a:p>
        </p:txBody>
      </p:sp>
    </p:spTree>
    <p:extLst>
      <p:ext uri="{BB962C8B-B14F-4D97-AF65-F5344CB8AC3E}">
        <p14:creationId xmlns:p14="http://schemas.microsoft.com/office/powerpoint/2010/main" val="288494560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7"/>
            <a:ext cx="10515600" cy="649634"/>
          </a:xfrm>
        </p:spPr>
        <p:txBody>
          <a:bodyPr>
            <a:normAutofit fontScale="90000"/>
          </a:bodyPr>
          <a:lstStyle/>
          <a:p>
            <a:pPr algn="ctr"/>
            <a:r>
              <a:rPr lang="en-US" b="1" dirty="0" smtClean="0">
                <a:solidFill>
                  <a:srgbClr val="800000"/>
                </a:solidFill>
              </a:rPr>
              <a:t>Think-Pair-Share – Example – Design a solution</a:t>
            </a:r>
            <a:endParaRPr lang="en-US" b="1" dirty="0"/>
          </a:p>
        </p:txBody>
      </p:sp>
      <p:sp>
        <p:nvSpPr>
          <p:cNvPr id="3" name="Content Placeholder 2"/>
          <p:cNvSpPr>
            <a:spLocks noGrp="1"/>
          </p:cNvSpPr>
          <p:nvPr>
            <p:ph idx="1"/>
          </p:nvPr>
        </p:nvSpPr>
        <p:spPr>
          <a:xfrm>
            <a:off x="838199" y="1248938"/>
            <a:ext cx="11004395" cy="5107411"/>
          </a:xfrm>
        </p:spPr>
        <p:txBody>
          <a:bodyPr>
            <a:normAutofit/>
          </a:bodyPr>
          <a:lstStyle/>
          <a:p>
            <a:pPr marL="0" indent="0">
              <a:lnSpc>
                <a:spcPct val="100000"/>
              </a:lnSpc>
              <a:spcBef>
                <a:spcPts val="0"/>
              </a:spcBef>
              <a:buNone/>
            </a:pPr>
            <a:r>
              <a:rPr lang="en-US" sz="2400" dirty="0" smtClean="0"/>
              <a:t>“Design a taxi scheduling service for an airport as follows: </a:t>
            </a:r>
          </a:p>
          <a:p>
            <a:pPr marL="514350" indent="-514350">
              <a:lnSpc>
                <a:spcPct val="100000"/>
              </a:lnSpc>
              <a:spcBef>
                <a:spcPts val="0"/>
              </a:spcBef>
              <a:buAutoNum type="romanLcParenBoth"/>
            </a:pPr>
            <a:r>
              <a:rPr lang="en-US" sz="2400" dirty="0" smtClean="0"/>
              <a:t>When a driver arrives, his ID is entered in an array </a:t>
            </a:r>
          </a:p>
          <a:p>
            <a:pPr marL="514350" indent="-514350">
              <a:lnSpc>
                <a:spcPct val="100000"/>
              </a:lnSpc>
              <a:spcBef>
                <a:spcPts val="0"/>
              </a:spcBef>
              <a:buAutoNum type="romanLcParenBoth"/>
            </a:pPr>
            <a:r>
              <a:rPr lang="en-US" sz="2400" dirty="0" smtClean="0"/>
              <a:t>When a customer arrives the earliest waiting driver is assigned </a:t>
            </a:r>
          </a:p>
          <a:p>
            <a:pPr marL="0" indent="0">
              <a:buNone/>
            </a:pPr>
            <a:endParaRPr lang="en-US" sz="2400" dirty="0" smtClean="0">
              <a:solidFill>
                <a:srgbClr val="0000FF"/>
              </a:solidFill>
            </a:endParaRPr>
          </a:p>
          <a:p>
            <a:pPr marL="0" indent="0">
              <a:buNone/>
            </a:pPr>
            <a:r>
              <a:rPr lang="en-US" sz="2400" dirty="0" smtClean="0">
                <a:solidFill>
                  <a:srgbClr val="0000FF"/>
                </a:solidFill>
              </a:rPr>
              <a:t>Think</a:t>
            </a:r>
            <a:r>
              <a:rPr lang="en-US" sz="2400" dirty="0" smtClean="0">
                <a:solidFill>
                  <a:srgbClr val="0070C0"/>
                </a:solidFill>
              </a:rPr>
              <a:t>:</a:t>
            </a:r>
            <a:r>
              <a:rPr lang="en-US" sz="2400" dirty="0" smtClean="0"/>
              <a:t> What structures and variables are required? </a:t>
            </a:r>
          </a:p>
          <a:p>
            <a:pPr marL="0" indent="0">
              <a:buNone/>
            </a:pPr>
            <a:endParaRPr lang="en-US" sz="2400" dirty="0" smtClean="0"/>
          </a:p>
          <a:p>
            <a:pPr marL="0" indent="0">
              <a:buNone/>
            </a:pPr>
            <a:r>
              <a:rPr lang="en-US" sz="2400" dirty="0" smtClean="0">
                <a:solidFill>
                  <a:srgbClr val="0000FF"/>
                </a:solidFill>
              </a:rPr>
              <a:t>Pair</a:t>
            </a:r>
            <a:r>
              <a:rPr lang="en-US" sz="2400" dirty="0" smtClean="0">
                <a:solidFill>
                  <a:srgbClr val="0070C0"/>
                </a:solidFill>
              </a:rPr>
              <a:t>:</a:t>
            </a:r>
            <a:r>
              <a:rPr lang="en-US" sz="2400" dirty="0" smtClean="0"/>
              <a:t> Come up with the pseudo-code for the functions that are required. </a:t>
            </a:r>
          </a:p>
          <a:p>
            <a:pPr marL="0" indent="0">
              <a:buNone/>
            </a:pPr>
            <a:endParaRPr lang="en-US" sz="2400" dirty="0" smtClean="0"/>
          </a:p>
          <a:p>
            <a:pPr marL="0" indent="0">
              <a:buNone/>
            </a:pPr>
            <a:r>
              <a:rPr lang="en-US" sz="2400" dirty="0" smtClean="0">
                <a:solidFill>
                  <a:srgbClr val="0000FF"/>
                </a:solidFill>
              </a:rPr>
              <a:t>Share</a:t>
            </a:r>
            <a:r>
              <a:rPr lang="en-US" sz="2400" dirty="0" smtClean="0">
                <a:solidFill>
                  <a:srgbClr val="0070C0"/>
                </a:solidFill>
              </a:rPr>
              <a:t>:</a:t>
            </a:r>
            <a:r>
              <a:rPr lang="en-US" sz="2400" dirty="0" smtClean="0"/>
              <a:t> : Follow instructor led discussion of your solutions and others.</a:t>
            </a:r>
            <a:r>
              <a:rPr lang="en-US" i="1" dirty="0" smtClean="0"/>
              <a:t> </a:t>
            </a: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32</a:t>
            </a:fld>
            <a:endParaRPr lang="en-US"/>
          </a:p>
        </p:txBody>
      </p:sp>
      <p:sp>
        <p:nvSpPr>
          <p:cNvPr id="8" name="TextBox 20"/>
          <p:cNvSpPr txBox="1">
            <a:spLocks noChangeArrowheads="1"/>
          </p:cNvSpPr>
          <p:nvPr/>
        </p:nvSpPr>
        <p:spPr bwMode="auto">
          <a:xfrm>
            <a:off x="468350" y="6288436"/>
            <a:ext cx="11374244" cy="488950"/>
          </a:xfrm>
          <a:prstGeom prst="rect">
            <a:avLst/>
          </a:prstGeom>
          <a:solidFill>
            <a:schemeClr val="bg1"/>
          </a:solidFill>
          <a:ln>
            <a:noFill/>
          </a:ln>
        </p:spPr>
        <p:txBody>
          <a:bodyPr lIns="82292" tIns="41148" rIns="82292" bIns="41148"/>
          <a:lstStyle>
            <a:lvl1pPr defTabSz="4572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4572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4572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lnSpc>
                <a:spcPct val="110000"/>
              </a:lnSpc>
              <a:spcBef>
                <a:spcPct val="10000"/>
              </a:spcBef>
              <a:buFontTx/>
              <a:buNone/>
            </a:pPr>
            <a:r>
              <a:rPr lang="en-US" altLang="en-US" sz="1600" dirty="0" smtClean="0">
                <a:solidFill>
                  <a:srgbClr val="007006"/>
                </a:solidFill>
              </a:rPr>
              <a:t>Question from CS101, Spring 2014 </a:t>
            </a:r>
            <a:endParaRPr lang="en-US" altLang="en-US" sz="1600" dirty="0">
              <a:solidFill>
                <a:srgbClr val="007006"/>
              </a:solidFill>
            </a:endParaRPr>
          </a:p>
        </p:txBody>
      </p:sp>
    </p:spTree>
    <p:extLst>
      <p:ext uri="{BB962C8B-B14F-4D97-AF65-F5344CB8AC3E}">
        <p14:creationId xmlns:p14="http://schemas.microsoft.com/office/powerpoint/2010/main" val="26564465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Think-Pair-Share – some guidelines</a:t>
            </a:r>
            <a:endParaRPr lang="en-US" b="1" dirty="0"/>
          </a:p>
        </p:txBody>
      </p:sp>
      <p:sp>
        <p:nvSpPr>
          <p:cNvPr id="3" name="Content Placeholder 2"/>
          <p:cNvSpPr>
            <a:spLocks noGrp="1"/>
          </p:cNvSpPr>
          <p:nvPr>
            <p:ph idx="1"/>
          </p:nvPr>
        </p:nvSpPr>
        <p:spPr>
          <a:xfrm>
            <a:off x="838200" y="1248938"/>
            <a:ext cx="10515600" cy="5107411"/>
          </a:xfrm>
        </p:spPr>
        <p:txBody>
          <a:bodyPr>
            <a:normAutofit/>
          </a:bodyPr>
          <a:lstStyle/>
          <a:p>
            <a:pPr marL="0" indent="0">
              <a:buNone/>
            </a:pPr>
            <a:r>
              <a:rPr lang="en-US" dirty="0"/>
              <a:t>Three points to keep in mind:</a:t>
            </a:r>
          </a:p>
          <a:p>
            <a:pPr marL="914400" lvl="1" indent="-514350">
              <a:buFontTx/>
              <a:buAutoNum type="arabicPeriod"/>
            </a:pPr>
            <a:r>
              <a:rPr lang="en-US" sz="2800" dirty="0"/>
              <a:t>Ensure that there is a </a:t>
            </a:r>
            <a:r>
              <a:rPr lang="en-US" sz="2800" u="sng" dirty="0"/>
              <a:t>clear ‘deliverable’</a:t>
            </a:r>
            <a:r>
              <a:rPr lang="en-US" sz="2800" dirty="0"/>
              <a:t> for each phase. This drives the action in that phase.</a:t>
            </a:r>
          </a:p>
          <a:p>
            <a:pPr marL="914400" lvl="1" indent="-514350">
              <a:buFontTx/>
              <a:buAutoNum type="arabicPeriod"/>
            </a:pPr>
            <a:endParaRPr lang="en-US" sz="2800" dirty="0"/>
          </a:p>
          <a:p>
            <a:pPr marL="914400" lvl="1" indent="-514350">
              <a:buFontTx/>
              <a:buAutoNum type="arabicPeriod"/>
            </a:pPr>
            <a:r>
              <a:rPr lang="en-US" sz="2800" dirty="0"/>
              <a:t>Ensure that the phases are </a:t>
            </a:r>
            <a:r>
              <a:rPr lang="en-US" sz="2800" u="sng" dirty="0"/>
              <a:t>logically connected</a:t>
            </a:r>
            <a:r>
              <a:rPr lang="en-US" sz="2800" dirty="0"/>
              <a:t>. They should use the output of one phase in next. </a:t>
            </a:r>
          </a:p>
          <a:p>
            <a:pPr marL="914400" lvl="1" indent="-514350">
              <a:buFontTx/>
              <a:buAutoNum type="arabicPeriod"/>
            </a:pPr>
            <a:endParaRPr lang="en-US" sz="2800" dirty="0"/>
          </a:p>
          <a:p>
            <a:pPr marL="914400" lvl="1" indent="-514350">
              <a:buFontTx/>
              <a:buAutoNum type="arabicPeriod"/>
            </a:pPr>
            <a:r>
              <a:rPr lang="en-US" sz="2800" dirty="0"/>
              <a:t>Ensure that there is </a:t>
            </a:r>
            <a:r>
              <a:rPr lang="en-US" sz="2800" u="sng" dirty="0"/>
              <a:t>sufficient time</a:t>
            </a:r>
            <a:r>
              <a:rPr lang="en-US" sz="2800" dirty="0"/>
              <a:t> for each phase. </a:t>
            </a:r>
          </a:p>
          <a:p>
            <a:pPr marL="914400" lvl="1" indent="-514350">
              <a:buNone/>
            </a:pPr>
            <a:r>
              <a:rPr lang="en-US" sz="2800" dirty="0"/>
              <a:t>	Too little </a:t>
            </a:r>
            <a:r>
              <a:rPr lang="en-US" sz="2800" dirty="0" smtClean="0">
                <a:sym typeface="Wingdings" pitchFamily="2" charset="2"/>
              </a:rPr>
              <a:t>==&gt; </a:t>
            </a:r>
            <a:r>
              <a:rPr lang="en-US" sz="2800" dirty="0">
                <a:sym typeface="Wingdings" pitchFamily="2" charset="2"/>
              </a:rPr>
              <a:t>Frustration; Too much </a:t>
            </a:r>
            <a:r>
              <a:rPr lang="en-US" sz="2800" dirty="0" smtClean="0">
                <a:sym typeface="Wingdings" pitchFamily="2" charset="2"/>
              </a:rPr>
              <a:t>==&gt;Boredom</a:t>
            </a:r>
            <a:r>
              <a:rPr lang="en-US" sz="2800" dirty="0">
                <a:sym typeface="Wingdings" pitchFamily="2" charset="2"/>
              </a:rPr>
              <a:t>. </a:t>
            </a:r>
          </a:p>
          <a:p>
            <a:pPr marL="914400" lvl="1" indent="-514350">
              <a:buNone/>
            </a:pPr>
            <a:r>
              <a:rPr lang="en-US" sz="2800" dirty="0">
                <a:sym typeface="Wingdings" pitchFamily="2" charset="2"/>
              </a:rPr>
              <a:t>	</a:t>
            </a:r>
            <a:r>
              <a:rPr lang="en-US" sz="2800" dirty="0"/>
              <a:t>Move on when 80% of the class has finished</a:t>
            </a:r>
            <a:endParaRPr lang="en-US" sz="2800" dirty="0">
              <a:solidFill>
                <a:schemeClr val="tx1">
                  <a:lumMod val="95000"/>
                  <a:lumOff val="5000"/>
                </a:schemeClr>
              </a:solidFill>
            </a:endParaRP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33</a:t>
            </a:fld>
            <a:endParaRPr lang="en-US"/>
          </a:p>
        </p:txBody>
      </p:sp>
    </p:spTree>
    <p:extLst>
      <p:ext uri="{BB962C8B-B14F-4D97-AF65-F5344CB8AC3E}">
        <p14:creationId xmlns:p14="http://schemas.microsoft.com/office/powerpoint/2010/main" val="130856895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0863" y="2107581"/>
            <a:ext cx="10515600" cy="1438510"/>
          </a:xfrm>
        </p:spPr>
        <p:txBody>
          <a:bodyPr>
            <a:normAutofit fontScale="90000"/>
          </a:bodyPr>
          <a:lstStyle/>
          <a:p>
            <a:pPr algn="ctr"/>
            <a:r>
              <a:rPr lang="en-US" sz="6000" b="1" dirty="0" smtClean="0"/>
              <a:t>Active learning in IITB courses – Research results</a:t>
            </a:r>
            <a:endParaRPr lang="en-US" sz="3600"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34</a:t>
            </a:fld>
            <a:endParaRPr lang="en-US"/>
          </a:p>
        </p:txBody>
      </p:sp>
    </p:spTree>
    <p:extLst>
      <p:ext uri="{BB962C8B-B14F-4D97-AF65-F5344CB8AC3E}">
        <p14:creationId xmlns:p14="http://schemas.microsoft.com/office/powerpoint/2010/main" val="392186603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2915"/>
            <a:ext cx="10515600" cy="775009"/>
          </a:xfrm>
        </p:spPr>
        <p:txBody>
          <a:bodyPr>
            <a:normAutofit/>
          </a:bodyPr>
          <a:lstStyle/>
          <a:p>
            <a:pPr algn="ctr"/>
            <a:r>
              <a:rPr lang="en-US" b="1" dirty="0" smtClean="0">
                <a:solidFill>
                  <a:srgbClr val="800000"/>
                </a:solidFill>
              </a:rPr>
              <a:t>Research studies on active learning techniques</a:t>
            </a:r>
            <a:endParaRPr lang="en-US" b="1"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35</a:t>
            </a:fld>
            <a:endParaRPr lang="en-US"/>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869996810"/>
              </p:ext>
            </p:extLst>
          </p:nvPr>
        </p:nvGraphicFramePr>
        <p:xfrm>
          <a:off x="324852" y="942331"/>
          <a:ext cx="11574381" cy="5882640"/>
        </p:xfrm>
        <a:graphic>
          <a:graphicData uri="http://schemas.openxmlformats.org/drawingml/2006/table">
            <a:tbl>
              <a:tblPr firstRow="1" bandRow="1">
                <a:tableStyleId>{5C22544A-7EE6-4342-B048-85BDC9FD1C3A}</a:tableStyleId>
              </a:tblPr>
              <a:tblGrid>
                <a:gridCol w="854243"/>
                <a:gridCol w="2671010"/>
                <a:gridCol w="3167905"/>
                <a:gridCol w="4881223"/>
              </a:tblGrid>
              <a:tr h="370840">
                <a:tc>
                  <a:txBody>
                    <a:bodyPr/>
                    <a:lstStyle/>
                    <a:p>
                      <a:endParaRPr lang="en-US" sz="2000" dirty="0"/>
                    </a:p>
                  </a:txBody>
                  <a:tcPr/>
                </a:tc>
                <a:tc>
                  <a:txBody>
                    <a:bodyPr/>
                    <a:lstStyle/>
                    <a:p>
                      <a:r>
                        <a:rPr lang="en-US" sz="2000" dirty="0" smtClean="0">
                          <a:solidFill>
                            <a:schemeClr val="tx1"/>
                          </a:solidFill>
                        </a:rPr>
                        <a:t>COURSE</a:t>
                      </a:r>
                      <a:endParaRPr lang="en-US" sz="2000" dirty="0">
                        <a:solidFill>
                          <a:schemeClr val="tx1"/>
                        </a:solidFill>
                      </a:endParaRPr>
                    </a:p>
                  </a:txBody>
                  <a:tcPr/>
                </a:tc>
                <a:tc>
                  <a:txBody>
                    <a:bodyPr/>
                    <a:lstStyle/>
                    <a:p>
                      <a:r>
                        <a:rPr lang="en-US" sz="2000" dirty="0" smtClean="0">
                          <a:solidFill>
                            <a:schemeClr val="tx1"/>
                          </a:solidFill>
                        </a:rPr>
                        <a:t>ACTIVE LEARNING STRATEGY</a:t>
                      </a:r>
                      <a:endParaRPr lang="en-US" sz="2000" dirty="0">
                        <a:solidFill>
                          <a:schemeClr val="tx1"/>
                        </a:solidFill>
                      </a:endParaRPr>
                    </a:p>
                  </a:txBody>
                  <a:tcPr marL="45720" marR="45720"/>
                </a:tc>
                <a:tc>
                  <a:txBody>
                    <a:bodyPr/>
                    <a:lstStyle/>
                    <a:p>
                      <a:r>
                        <a:rPr lang="en-US" sz="2000" dirty="0" smtClean="0">
                          <a:solidFill>
                            <a:schemeClr val="tx1"/>
                          </a:solidFill>
                        </a:rPr>
                        <a:t>RESULT</a:t>
                      </a:r>
                      <a:endParaRPr lang="en-US" sz="2000" dirty="0">
                        <a:solidFill>
                          <a:schemeClr val="tx1"/>
                        </a:solidFill>
                      </a:endParaRPr>
                    </a:p>
                  </a:txBody>
                  <a:tcPr/>
                </a:tc>
              </a:tr>
              <a:tr h="370840">
                <a:tc>
                  <a:txBody>
                    <a:bodyPr/>
                    <a:lstStyle/>
                    <a:p>
                      <a:r>
                        <a:rPr lang="en-US" sz="2000" b="1" dirty="0" smtClean="0"/>
                        <a:t>CS101</a:t>
                      </a:r>
                      <a:endParaRPr lang="en-US" sz="2000" b="1" dirty="0"/>
                    </a:p>
                  </a:txBody>
                  <a:tcPr marL="45720" marR="45720"/>
                </a:tc>
                <a:tc>
                  <a:txBody>
                    <a:bodyPr/>
                    <a:lstStyle/>
                    <a:p>
                      <a:r>
                        <a:rPr lang="en-US" sz="1800" dirty="0" smtClean="0"/>
                        <a:t>Intro to computer</a:t>
                      </a:r>
                      <a:r>
                        <a:rPr lang="en-US" sz="1800" baseline="0" dirty="0" smtClean="0"/>
                        <a:t> </a:t>
                      </a:r>
                      <a:r>
                        <a:rPr lang="en-US" sz="1800" dirty="0" err="1" smtClean="0"/>
                        <a:t>prog</a:t>
                      </a:r>
                      <a:r>
                        <a:rPr lang="en-US" sz="1800" dirty="0" smtClean="0"/>
                        <a:t>.</a:t>
                      </a:r>
                    </a:p>
                    <a:p>
                      <a:r>
                        <a:rPr lang="en-US" sz="1800" dirty="0" smtClean="0"/>
                        <a:t>2013 &amp; -14</a:t>
                      </a:r>
                      <a:r>
                        <a:rPr lang="en-US" sz="1800" baseline="0" dirty="0" smtClean="0"/>
                        <a:t> </a:t>
                      </a:r>
                    </a:p>
                    <a:p>
                      <a:r>
                        <a:rPr lang="en-US" sz="1800" dirty="0" smtClean="0"/>
                        <a:t>Prof</a:t>
                      </a:r>
                      <a:r>
                        <a:rPr lang="en-US" sz="1800" baseline="0" dirty="0" smtClean="0"/>
                        <a:t> Sridhar </a:t>
                      </a:r>
                      <a:r>
                        <a:rPr lang="en-US" sz="1800" baseline="0" dirty="0" err="1" smtClean="0"/>
                        <a:t>Iyer</a:t>
                      </a:r>
                      <a:endParaRPr lang="en-US" sz="1800" dirty="0"/>
                    </a:p>
                  </a:txBody>
                  <a:tcPr marL="45720" marR="45720"/>
                </a:tc>
                <a:tc>
                  <a:txBody>
                    <a:bodyPr/>
                    <a:lstStyle/>
                    <a:p>
                      <a:r>
                        <a:rPr lang="en-US" sz="1800" dirty="0" smtClean="0"/>
                        <a:t>Think-Pair-Share,</a:t>
                      </a:r>
                      <a:r>
                        <a:rPr lang="en-US" sz="1800" baseline="0" dirty="0" smtClean="0"/>
                        <a:t> </a:t>
                      </a:r>
                    </a:p>
                    <a:p>
                      <a:r>
                        <a:rPr lang="en-US" sz="1800" baseline="0" dirty="0" smtClean="0"/>
                        <a:t>Peer Instruction</a:t>
                      </a:r>
                      <a:endParaRPr lang="en-US" sz="1800" dirty="0"/>
                    </a:p>
                  </a:txBody>
                  <a:tcPr marL="45720" marR="45720"/>
                </a:tc>
                <a:tc>
                  <a:txBody>
                    <a:bodyPr/>
                    <a:lstStyle/>
                    <a:p>
                      <a:r>
                        <a:rPr lang="en-US" sz="1800" dirty="0" smtClean="0"/>
                        <a:t>83% students engaged (observation</a:t>
                      </a:r>
                      <a:r>
                        <a:rPr lang="en-US" sz="1800" baseline="0" dirty="0" smtClean="0"/>
                        <a:t> protocol)</a:t>
                      </a:r>
                      <a:endParaRPr lang="en-US" sz="1800" dirty="0" smtClean="0"/>
                    </a:p>
                    <a:p>
                      <a:r>
                        <a:rPr lang="en-US" sz="1800" dirty="0" smtClean="0"/>
                        <a:t>Higher learning than lecture (controlled </a:t>
                      </a:r>
                      <a:r>
                        <a:rPr lang="en-US" sz="1800" dirty="0" err="1" smtClean="0"/>
                        <a:t>expt</a:t>
                      </a:r>
                      <a:r>
                        <a:rPr lang="en-US" sz="1800" dirty="0" smtClean="0"/>
                        <a:t>)</a:t>
                      </a:r>
                    </a:p>
                    <a:p>
                      <a:r>
                        <a:rPr lang="en-US" sz="1800" dirty="0" smtClean="0"/>
                        <a:t>High student perception (survey,</a:t>
                      </a:r>
                      <a:r>
                        <a:rPr lang="en-US" sz="1800" baseline="0" dirty="0" smtClean="0"/>
                        <a:t> course </a:t>
                      </a:r>
                      <a:r>
                        <a:rPr lang="en-US" sz="1800" baseline="0" dirty="0" err="1" smtClean="0"/>
                        <a:t>eval</a:t>
                      </a:r>
                      <a:r>
                        <a:rPr lang="en-US" sz="1800" baseline="0" dirty="0" smtClean="0"/>
                        <a:t>)</a:t>
                      </a:r>
                      <a:endParaRPr lang="en-US" sz="1800" dirty="0"/>
                    </a:p>
                  </a:txBody>
                  <a:tcPr marR="45720"/>
                </a:tc>
              </a:tr>
              <a:tr h="370840">
                <a:tc>
                  <a:txBody>
                    <a:bodyPr/>
                    <a:lstStyle/>
                    <a:p>
                      <a:r>
                        <a:rPr lang="en-US" sz="2000" b="1" dirty="0" smtClean="0"/>
                        <a:t>EE 590</a:t>
                      </a:r>
                      <a:endParaRPr lang="en-US" sz="2000" b="1" dirty="0"/>
                    </a:p>
                  </a:txBody>
                  <a:tcPr marL="45720" marR="4572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tx1">
                              <a:lumMod val="95000"/>
                              <a:lumOff val="5000"/>
                            </a:schemeClr>
                          </a:solidFill>
                        </a:rPr>
                        <a:t>Foundations of</a:t>
                      </a:r>
                      <a:r>
                        <a:rPr lang="en-US" sz="1800" baseline="0" dirty="0" smtClean="0">
                          <a:solidFill>
                            <a:schemeClr val="tx1">
                              <a:lumMod val="95000"/>
                              <a:lumOff val="5000"/>
                            </a:schemeClr>
                          </a:solidFill>
                        </a:rPr>
                        <a:t> projects</a:t>
                      </a:r>
                    </a:p>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tx1">
                              <a:lumMod val="95000"/>
                              <a:lumOff val="5000"/>
                            </a:schemeClr>
                          </a:solidFill>
                        </a:rPr>
                        <a:t>2014 </a:t>
                      </a:r>
                    </a:p>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tx1">
                              <a:lumMod val="95000"/>
                              <a:lumOff val="5000"/>
                            </a:schemeClr>
                          </a:solidFill>
                        </a:rPr>
                        <a:t>Prof </a:t>
                      </a:r>
                      <a:r>
                        <a:rPr lang="en-US" sz="1800" dirty="0" err="1" smtClean="0">
                          <a:solidFill>
                            <a:schemeClr val="tx1">
                              <a:lumMod val="95000"/>
                              <a:lumOff val="5000"/>
                            </a:schemeClr>
                          </a:solidFill>
                        </a:rPr>
                        <a:t>Bipin</a:t>
                      </a:r>
                      <a:r>
                        <a:rPr lang="en-US" sz="1800" dirty="0" smtClean="0">
                          <a:solidFill>
                            <a:schemeClr val="tx1">
                              <a:lumMod val="95000"/>
                              <a:lumOff val="5000"/>
                            </a:schemeClr>
                          </a:solidFill>
                        </a:rPr>
                        <a:t> </a:t>
                      </a:r>
                      <a:r>
                        <a:rPr lang="en-US" sz="1800" dirty="0" err="1" smtClean="0">
                          <a:solidFill>
                            <a:schemeClr val="tx1">
                              <a:lumMod val="95000"/>
                              <a:lumOff val="5000"/>
                            </a:schemeClr>
                          </a:solidFill>
                        </a:rPr>
                        <a:t>Rajendran</a:t>
                      </a:r>
                      <a:endParaRPr lang="en-US" sz="1800" dirty="0" smtClean="0">
                        <a:solidFill>
                          <a:schemeClr val="tx1">
                            <a:lumMod val="95000"/>
                            <a:lumOff val="5000"/>
                          </a:schemeClr>
                        </a:solidFill>
                      </a:endParaRPr>
                    </a:p>
                  </a:txBody>
                  <a:tcPr marL="45720" marR="45720"/>
                </a:tc>
                <a:tc>
                  <a:txBody>
                    <a:bodyPr/>
                    <a:lstStyle/>
                    <a:p>
                      <a:r>
                        <a:rPr lang="en-US" sz="1800" i="0" dirty="0" smtClean="0"/>
                        <a:t>GPGP </a:t>
                      </a:r>
                      <a:r>
                        <a:rPr lang="en-US" sz="1800" i="0" baseline="0" dirty="0" smtClean="0"/>
                        <a:t>– </a:t>
                      </a:r>
                    </a:p>
                    <a:p>
                      <a:r>
                        <a:rPr lang="en-US" sz="1800" i="0" baseline="0" dirty="0" smtClean="0"/>
                        <a:t>Guided Problem-solving and Group Programming </a:t>
                      </a:r>
                      <a:endParaRPr lang="en-US" sz="1800" i="0" dirty="0"/>
                    </a:p>
                  </a:txBody>
                  <a:tcPr marL="45720" marR="45720"/>
                </a:tc>
                <a:tc>
                  <a:txBody>
                    <a:bodyPr/>
                    <a:lstStyle/>
                    <a:p>
                      <a:r>
                        <a:rPr lang="en-US" sz="1800" i="0" dirty="0" smtClean="0"/>
                        <a:t>Significant pre-post</a:t>
                      </a:r>
                      <a:r>
                        <a:rPr lang="en-US" sz="1800" i="0" baseline="0" dirty="0" smtClean="0"/>
                        <a:t> gain on problem-solving skills; High perception of learning</a:t>
                      </a:r>
                      <a:endParaRPr lang="en-US" sz="1800" i="0" dirty="0"/>
                    </a:p>
                  </a:txBody>
                  <a:tcPr marR="45720"/>
                </a:tc>
              </a:tr>
              <a:tr h="370840">
                <a:tc>
                  <a:txBody>
                    <a:bodyPr/>
                    <a:lstStyle/>
                    <a:p>
                      <a:r>
                        <a:rPr lang="en-US" sz="2000" b="1" dirty="0" smtClean="0"/>
                        <a:t>EE 746</a:t>
                      </a:r>
                      <a:endParaRPr lang="en-US" sz="2000" b="1" dirty="0"/>
                    </a:p>
                  </a:txBody>
                  <a:tcPr marL="45720" marR="45720"/>
                </a:tc>
                <a:tc>
                  <a:txBody>
                    <a:bodyPr/>
                    <a:lstStyle/>
                    <a:p>
                      <a:pPr>
                        <a:lnSpc>
                          <a:spcPct val="100000"/>
                        </a:lnSpc>
                        <a:spcBef>
                          <a:spcPts val="0"/>
                        </a:spcBef>
                      </a:pPr>
                      <a:r>
                        <a:rPr lang="en-US" sz="1800" dirty="0" smtClean="0">
                          <a:solidFill>
                            <a:schemeClr val="tx1">
                              <a:lumMod val="95000"/>
                              <a:lumOff val="5000"/>
                            </a:schemeClr>
                          </a:solidFill>
                        </a:rPr>
                        <a:t>Neuromorphic </a:t>
                      </a:r>
                      <a:r>
                        <a:rPr lang="en-US" sz="1800" dirty="0" err="1" smtClean="0">
                          <a:solidFill>
                            <a:schemeClr val="tx1">
                              <a:lumMod val="95000"/>
                              <a:lumOff val="5000"/>
                            </a:schemeClr>
                          </a:solidFill>
                        </a:rPr>
                        <a:t>engg</a:t>
                      </a:r>
                      <a:endParaRPr lang="en-US" sz="1800" dirty="0" smtClean="0">
                        <a:solidFill>
                          <a:schemeClr val="tx1">
                            <a:lumMod val="95000"/>
                            <a:lumOff val="5000"/>
                          </a:schemeClr>
                        </a:solidFill>
                      </a:endParaRPr>
                    </a:p>
                    <a:p>
                      <a:pPr>
                        <a:lnSpc>
                          <a:spcPct val="100000"/>
                        </a:lnSpc>
                        <a:spcBef>
                          <a:spcPts val="0"/>
                        </a:spcBef>
                      </a:pPr>
                      <a:r>
                        <a:rPr lang="en-US" sz="1800" dirty="0" smtClean="0">
                          <a:solidFill>
                            <a:schemeClr val="tx1">
                              <a:lumMod val="95000"/>
                              <a:lumOff val="5000"/>
                            </a:schemeClr>
                          </a:solidFill>
                        </a:rPr>
                        <a:t>2013</a:t>
                      </a:r>
                      <a:r>
                        <a:rPr lang="en-US" sz="1800" baseline="0" dirty="0" smtClean="0">
                          <a:solidFill>
                            <a:schemeClr val="tx1">
                              <a:lumMod val="95000"/>
                              <a:lumOff val="5000"/>
                            </a:schemeClr>
                          </a:solidFill>
                        </a:rPr>
                        <a:t> </a:t>
                      </a:r>
                    </a:p>
                    <a:p>
                      <a:pPr>
                        <a:lnSpc>
                          <a:spcPct val="100000"/>
                        </a:lnSpc>
                        <a:spcBef>
                          <a:spcPts val="0"/>
                        </a:spcBef>
                      </a:pPr>
                      <a:r>
                        <a:rPr lang="en-US" sz="1800" dirty="0" smtClean="0">
                          <a:solidFill>
                            <a:schemeClr val="tx1">
                              <a:lumMod val="95000"/>
                              <a:lumOff val="5000"/>
                            </a:schemeClr>
                          </a:solidFill>
                        </a:rPr>
                        <a:t>Prof </a:t>
                      </a:r>
                      <a:r>
                        <a:rPr lang="en-US" sz="1800" dirty="0" err="1" smtClean="0">
                          <a:solidFill>
                            <a:schemeClr val="tx1">
                              <a:lumMod val="95000"/>
                              <a:lumOff val="5000"/>
                            </a:schemeClr>
                          </a:solidFill>
                        </a:rPr>
                        <a:t>Bipin</a:t>
                      </a:r>
                      <a:r>
                        <a:rPr lang="en-US" sz="1800" dirty="0" smtClean="0">
                          <a:solidFill>
                            <a:schemeClr val="tx1">
                              <a:lumMod val="95000"/>
                              <a:lumOff val="5000"/>
                            </a:schemeClr>
                          </a:solidFill>
                        </a:rPr>
                        <a:t> </a:t>
                      </a:r>
                      <a:r>
                        <a:rPr lang="en-US" sz="1800" dirty="0" err="1" smtClean="0">
                          <a:solidFill>
                            <a:schemeClr val="tx1">
                              <a:lumMod val="95000"/>
                              <a:lumOff val="5000"/>
                            </a:schemeClr>
                          </a:solidFill>
                        </a:rPr>
                        <a:t>Rajendran</a:t>
                      </a:r>
                      <a:endParaRPr lang="en-US" sz="1800" dirty="0" smtClean="0">
                        <a:solidFill>
                          <a:schemeClr val="tx1">
                            <a:lumMod val="95000"/>
                            <a:lumOff val="5000"/>
                          </a:schemeClr>
                        </a:solidFill>
                      </a:endParaRPr>
                    </a:p>
                  </a:txBody>
                  <a:tcPr marL="45720" marR="45720">
                    <a:lnB w="12700" cmpd="sng">
                      <a:noFill/>
                    </a:lnB>
                  </a:tcPr>
                </a:tc>
                <a:tc>
                  <a:txBody>
                    <a:bodyPr/>
                    <a:lstStyle/>
                    <a:p>
                      <a:pPr marL="0" indent="0">
                        <a:lnSpc>
                          <a:spcPct val="100000"/>
                        </a:lnSpc>
                        <a:spcBef>
                          <a:spcPts val="0"/>
                        </a:spcBef>
                        <a:buNone/>
                      </a:pPr>
                      <a:r>
                        <a:rPr lang="en-US" sz="1800" i="0" dirty="0" smtClean="0">
                          <a:solidFill>
                            <a:schemeClr val="tx1">
                              <a:lumMod val="95000"/>
                              <a:lumOff val="5000"/>
                            </a:schemeClr>
                          </a:solidFill>
                        </a:rPr>
                        <a:t>Delayed Guidance –</a:t>
                      </a:r>
                    </a:p>
                    <a:p>
                      <a:pPr marL="0" indent="0">
                        <a:lnSpc>
                          <a:spcPct val="100000"/>
                        </a:lnSpc>
                        <a:spcBef>
                          <a:spcPts val="0"/>
                        </a:spcBef>
                        <a:buNone/>
                      </a:pPr>
                      <a:r>
                        <a:rPr lang="en-US" sz="1800" i="0" dirty="0" smtClean="0">
                          <a:solidFill>
                            <a:schemeClr val="tx1">
                              <a:lumMod val="95000"/>
                              <a:lumOff val="5000"/>
                            </a:schemeClr>
                          </a:solidFill>
                        </a:rPr>
                        <a:t>in-class ill-structured problem solving </a:t>
                      </a:r>
                    </a:p>
                  </a:txBody>
                  <a:tcPr marL="45720" marR="45720"/>
                </a:tc>
                <a:tc>
                  <a:txBody>
                    <a:bodyPr/>
                    <a:lstStyle/>
                    <a:p>
                      <a:pPr marL="0" indent="0">
                        <a:lnSpc>
                          <a:spcPct val="100000"/>
                        </a:lnSpc>
                        <a:spcBef>
                          <a:spcPts val="0"/>
                        </a:spcBef>
                        <a:buNone/>
                      </a:pPr>
                      <a:r>
                        <a:rPr lang="en-US" sz="1800" i="0" dirty="0" smtClean="0">
                          <a:solidFill>
                            <a:schemeClr val="tx1">
                              <a:lumMod val="95000"/>
                              <a:lumOff val="5000"/>
                            </a:schemeClr>
                          </a:solidFill>
                        </a:rPr>
                        <a:t>Higher</a:t>
                      </a:r>
                      <a:r>
                        <a:rPr lang="en-US" sz="1800" i="0" baseline="0" dirty="0" smtClean="0">
                          <a:solidFill>
                            <a:schemeClr val="tx1">
                              <a:lumMod val="95000"/>
                              <a:lumOff val="5000"/>
                            </a:schemeClr>
                          </a:solidFill>
                        </a:rPr>
                        <a:t> problem solving skills compared to traditional methods (controlled </a:t>
                      </a:r>
                      <a:r>
                        <a:rPr lang="en-US" sz="1800" i="0" baseline="0" dirty="0" err="1" smtClean="0">
                          <a:solidFill>
                            <a:schemeClr val="tx1">
                              <a:lumMod val="95000"/>
                              <a:lumOff val="5000"/>
                            </a:schemeClr>
                          </a:solidFill>
                        </a:rPr>
                        <a:t>expt</a:t>
                      </a:r>
                      <a:r>
                        <a:rPr lang="en-US" sz="1800" i="0" baseline="0" dirty="0" smtClean="0">
                          <a:solidFill>
                            <a:schemeClr val="tx1">
                              <a:lumMod val="95000"/>
                              <a:lumOff val="5000"/>
                            </a:schemeClr>
                          </a:solidFill>
                        </a:rPr>
                        <a:t>);</a:t>
                      </a:r>
                    </a:p>
                    <a:p>
                      <a:r>
                        <a:rPr lang="en-US" sz="1800" b="0" i="0" u="none" strike="noStrike" kern="1200" baseline="0" dirty="0" smtClean="0">
                          <a:solidFill>
                            <a:schemeClr val="dk1"/>
                          </a:solidFill>
                          <a:latin typeface="+mn-lt"/>
                          <a:ea typeface="+mn-ea"/>
                          <a:cs typeface="+mn-cs"/>
                        </a:rPr>
                        <a:t>Wider range of problem solving heuristics</a:t>
                      </a:r>
                      <a:endParaRPr lang="en-US" sz="1800" i="0" dirty="0" smtClean="0">
                        <a:solidFill>
                          <a:schemeClr val="tx1">
                            <a:lumMod val="95000"/>
                            <a:lumOff val="5000"/>
                          </a:schemeClr>
                        </a:solidFill>
                      </a:endParaRPr>
                    </a:p>
                  </a:txBody>
                  <a:tcPr marR="45720"/>
                </a:tc>
              </a:tr>
              <a:tr h="370840">
                <a:tc>
                  <a:txBody>
                    <a:bodyPr/>
                    <a:lstStyle/>
                    <a:p>
                      <a:r>
                        <a:rPr lang="en-US" sz="2000" b="1" dirty="0" smtClean="0"/>
                        <a:t>CS 213</a:t>
                      </a:r>
                      <a:endParaRPr lang="en-US" sz="2000" b="1" dirty="0"/>
                    </a:p>
                  </a:txBody>
                  <a:tcPr marL="45720" marR="45720">
                    <a:lnR w="12700" cmpd="sng">
                      <a:noFill/>
                    </a:lnR>
                  </a:tcPr>
                </a:tc>
                <a:tc>
                  <a:txBody>
                    <a:bodyPr/>
                    <a:lstStyle/>
                    <a:p>
                      <a:r>
                        <a:rPr lang="en-US" sz="1800" dirty="0" smtClean="0">
                          <a:solidFill>
                            <a:schemeClr val="tx1">
                              <a:lumMod val="95000"/>
                              <a:lumOff val="5000"/>
                            </a:schemeClr>
                          </a:solidFill>
                        </a:rPr>
                        <a:t>Data structures and </a:t>
                      </a:r>
                      <a:r>
                        <a:rPr lang="en-US" sz="1800" dirty="0" err="1" smtClean="0">
                          <a:solidFill>
                            <a:schemeClr val="tx1">
                              <a:lumMod val="95000"/>
                              <a:lumOff val="5000"/>
                            </a:schemeClr>
                          </a:solidFill>
                        </a:rPr>
                        <a:t>algos</a:t>
                      </a:r>
                      <a:r>
                        <a:rPr lang="en-US" sz="1800" dirty="0" smtClean="0">
                          <a:solidFill>
                            <a:schemeClr val="tx1">
                              <a:lumMod val="95000"/>
                              <a:lumOff val="5000"/>
                            </a:schemeClr>
                          </a:solidFill>
                        </a:rPr>
                        <a:t>.</a:t>
                      </a:r>
                    </a:p>
                    <a:p>
                      <a:r>
                        <a:rPr lang="en-US" sz="1800" dirty="0" smtClean="0">
                          <a:solidFill>
                            <a:schemeClr val="tx1">
                              <a:lumMod val="95000"/>
                              <a:lumOff val="5000"/>
                            </a:schemeClr>
                          </a:solidFill>
                        </a:rPr>
                        <a:t>2014</a:t>
                      </a:r>
                      <a:endParaRPr lang="en-US" sz="1800" baseline="0" dirty="0" smtClean="0">
                        <a:solidFill>
                          <a:schemeClr val="tx1">
                            <a:lumMod val="95000"/>
                            <a:lumOff val="5000"/>
                          </a:schemeClr>
                        </a:solidFill>
                      </a:endParaRPr>
                    </a:p>
                    <a:p>
                      <a:r>
                        <a:rPr lang="en-US" sz="1800" dirty="0" smtClean="0">
                          <a:solidFill>
                            <a:schemeClr val="tx1">
                              <a:lumMod val="95000"/>
                              <a:lumOff val="5000"/>
                            </a:schemeClr>
                          </a:solidFill>
                        </a:rPr>
                        <a:t>Prof Ganesh Ramakrishnan</a:t>
                      </a:r>
                      <a:endParaRPr lang="en-US" sz="1800" dirty="0"/>
                    </a:p>
                  </a:txBody>
                  <a:tcPr marL="45720" marR="4572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dirty="0" smtClean="0"/>
                        <a:t>Think-Pair-Share</a:t>
                      </a:r>
                      <a:endParaRPr lang="en-US" sz="1800" dirty="0"/>
                    </a:p>
                  </a:txBody>
                  <a:tcPr marL="45720" marR="45720">
                    <a:lnL w="12700" cmpd="sng">
                      <a:noFill/>
                    </a:lnL>
                  </a:tcPr>
                </a:tc>
                <a:tc>
                  <a:txBody>
                    <a:bodyPr/>
                    <a:lstStyle/>
                    <a:p>
                      <a:pPr marL="0" indent="0">
                        <a:lnSpc>
                          <a:spcPct val="100000"/>
                        </a:lnSpc>
                        <a:spcBef>
                          <a:spcPts val="0"/>
                        </a:spcBef>
                        <a:buNone/>
                      </a:pPr>
                      <a:r>
                        <a:rPr lang="en-US" sz="1800" i="0" dirty="0" smtClean="0">
                          <a:solidFill>
                            <a:schemeClr val="tx1">
                              <a:lumMod val="95000"/>
                              <a:lumOff val="5000"/>
                            </a:schemeClr>
                          </a:solidFill>
                        </a:rPr>
                        <a:t>Relative gain twice for TPS topic than traditionally taught topic</a:t>
                      </a:r>
                    </a:p>
                    <a:p>
                      <a:pPr marL="0" indent="0">
                        <a:lnSpc>
                          <a:spcPct val="100000"/>
                        </a:lnSpc>
                        <a:spcBef>
                          <a:spcPts val="0"/>
                        </a:spcBef>
                        <a:buNone/>
                      </a:pPr>
                      <a:r>
                        <a:rPr lang="en-US" sz="1800" i="0" dirty="0" smtClean="0">
                          <a:solidFill>
                            <a:schemeClr val="tx1">
                              <a:lumMod val="95000"/>
                              <a:lumOff val="5000"/>
                            </a:schemeClr>
                          </a:solidFill>
                        </a:rPr>
                        <a:t>Majority</a:t>
                      </a:r>
                      <a:r>
                        <a:rPr lang="en-US" sz="1800" i="0" baseline="0" dirty="0" smtClean="0">
                          <a:solidFill>
                            <a:schemeClr val="tx1">
                              <a:lumMod val="95000"/>
                              <a:lumOff val="5000"/>
                            </a:schemeClr>
                          </a:solidFill>
                        </a:rPr>
                        <a:t> students wanted more TPS topics</a:t>
                      </a:r>
                      <a:endParaRPr lang="en-US" sz="1800" i="0" dirty="0" smtClean="0">
                        <a:solidFill>
                          <a:schemeClr val="tx1">
                            <a:lumMod val="95000"/>
                            <a:lumOff val="5000"/>
                          </a:schemeClr>
                        </a:solidFill>
                      </a:endParaRPr>
                    </a:p>
                  </a:txBody>
                  <a:tcPr marR="45720"/>
                </a:tc>
              </a:tr>
              <a:tr h="370840">
                <a:tc>
                  <a:txBody>
                    <a:bodyPr/>
                    <a:lstStyle/>
                    <a:p>
                      <a:r>
                        <a:rPr lang="en-US" sz="2000" b="1" dirty="0" smtClean="0"/>
                        <a:t>CS 716</a:t>
                      </a:r>
                      <a:endParaRPr lang="en-US" sz="2000" b="1" dirty="0"/>
                    </a:p>
                  </a:txBody>
                  <a:tcPr marL="45720" marR="45720"/>
                </a:tc>
                <a:tc>
                  <a:txBody>
                    <a:bodyPr/>
                    <a:lstStyle/>
                    <a:p>
                      <a:r>
                        <a:rPr lang="en-US" sz="1800" dirty="0" smtClean="0"/>
                        <a:t>Intro to computer</a:t>
                      </a:r>
                      <a:r>
                        <a:rPr lang="en-US" sz="1800" baseline="0" dirty="0" smtClean="0"/>
                        <a:t> networks </a:t>
                      </a:r>
                    </a:p>
                    <a:p>
                      <a:r>
                        <a:rPr lang="en-US" sz="1800" baseline="0" dirty="0" smtClean="0"/>
                        <a:t>2009, -10, -11, </a:t>
                      </a:r>
                    </a:p>
                    <a:p>
                      <a:r>
                        <a:rPr lang="en-US" sz="1800" baseline="0" dirty="0" smtClean="0"/>
                        <a:t>Prof Sridhar </a:t>
                      </a:r>
                      <a:r>
                        <a:rPr lang="en-US" sz="1800" baseline="0" dirty="0" err="1" smtClean="0"/>
                        <a:t>Iyer</a:t>
                      </a:r>
                      <a:endParaRPr lang="en-US" sz="1800" dirty="0"/>
                    </a:p>
                  </a:txBody>
                  <a:tcPr marL="45720" marR="45720">
                    <a:lnT w="12700" cmpd="sng">
                      <a:noFill/>
                    </a:lnT>
                  </a:tcPr>
                </a:tc>
                <a:tc>
                  <a:txBody>
                    <a:bodyPr/>
                    <a:lstStyle/>
                    <a:p>
                      <a:r>
                        <a:rPr lang="en-US" sz="1800" dirty="0" smtClean="0"/>
                        <a:t>Analogical problem solving, </a:t>
                      </a:r>
                    </a:p>
                    <a:p>
                      <a:r>
                        <a:rPr lang="en-US" sz="1800" dirty="0" smtClean="0"/>
                        <a:t>TPS, TPS</a:t>
                      </a:r>
                      <a:endParaRPr lang="en-US" sz="1800" dirty="0"/>
                    </a:p>
                  </a:txBody>
                  <a:tcPr marL="45720" marR="45720"/>
                </a:tc>
                <a:tc>
                  <a:txBody>
                    <a:bodyPr/>
                    <a:lstStyle/>
                    <a:p>
                      <a:r>
                        <a:rPr lang="en-US" sz="1800" b="0" i="0" u="none" strike="noStrike" kern="1200" baseline="0" dirty="0" smtClean="0">
                          <a:solidFill>
                            <a:schemeClr val="dk1"/>
                          </a:solidFill>
                          <a:latin typeface="+mn-lt"/>
                          <a:ea typeface="+mn-ea"/>
                          <a:cs typeface="+mn-cs"/>
                        </a:rPr>
                        <a:t>Students able to apply concepts from real life to solve networking problems in new unseen topic</a:t>
                      </a:r>
                      <a:endParaRPr lang="en-US" sz="1800" i="0" dirty="0"/>
                    </a:p>
                  </a:txBody>
                  <a:tcPr marR="45720"/>
                </a:tc>
              </a:tr>
              <a:tr h="370840">
                <a:tc>
                  <a:txBody>
                    <a:bodyPr/>
                    <a:lstStyle/>
                    <a:p>
                      <a:r>
                        <a:rPr lang="en-US" sz="2000" b="1" dirty="0" smtClean="0"/>
                        <a:t>CL 692</a:t>
                      </a:r>
                      <a:endParaRPr lang="en-US" sz="2000" b="1" dirty="0"/>
                    </a:p>
                  </a:txBody>
                  <a:tcPr marL="45720" marR="4572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tx1">
                              <a:lumMod val="95000"/>
                              <a:lumOff val="5000"/>
                            </a:schemeClr>
                          </a:solidFill>
                        </a:rPr>
                        <a:t>Digital control </a:t>
                      </a:r>
                    </a:p>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tx1">
                              <a:lumMod val="95000"/>
                              <a:lumOff val="5000"/>
                            </a:schemeClr>
                          </a:solidFill>
                        </a:rPr>
                        <a:t>2009</a:t>
                      </a:r>
                      <a:r>
                        <a:rPr lang="en-US" sz="1800" baseline="0" dirty="0" smtClean="0">
                          <a:solidFill>
                            <a:schemeClr val="tx1">
                              <a:lumMod val="95000"/>
                              <a:lumOff val="5000"/>
                            </a:schemeClr>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tx1">
                              <a:lumMod val="95000"/>
                              <a:lumOff val="5000"/>
                            </a:schemeClr>
                          </a:solidFill>
                        </a:rPr>
                        <a:t>Prof Kannan </a:t>
                      </a:r>
                      <a:r>
                        <a:rPr lang="en-US" sz="1800" dirty="0" err="1" smtClean="0">
                          <a:solidFill>
                            <a:schemeClr val="tx1">
                              <a:lumMod val="95000"/>
                              <a:lumOff val="5000"/>
                            </a:schemeClr>
                          </a:solidFill>
                        </a:rPr>
                        <a:t>Moudgalya</a:t>
                      </a:r>
                      <a:endParaRPr lang="en-US" sz="1800" dirty="0" smtClean="0">
                        <a:solidFill>
                          <a:schemeClr val="tx1">
                            <a:lumMod val="95000"/>
                            <a:lumOff val="5000"/>
                          </a:schemeClr>
                        </a:solidFill>
                      </a:endParaRPr>
                    </a:p>
                  </a:txBody>
                  <a:tcPr marL="45720" marR="45720"/>
                </a:tc>
                <a:tc>
                  <a:txBody>
                    <a:bodyPr/>
                    <a:lstStyle/>
                    <a:p>
                      <a:r>
                        <a:rPr lang="en-US" sz="1800" dirty="0" smtClean="0"/>
                        <a:t>Flipped Classroom (before phrase</a:t>
                      </a:r>
                      <a:r>
                        <a:rPr lang="en-US" sz="1800" baseline="0" dirty="0" smtClean="0"/>
                        <a:t> became popular)</a:t>
                      </a:r>
                      <a:endParaRPr lang="en-US" sz="1800" dirty="0"/>
                    </a:p>
                  </a:txBody>
                  <a:tcPr marL="45720" marR="45720"/>
                </a:tc>
                <a:tc>
                  <a:txBody>
                    <a:bodyPr/>
                    <a:lstStyle/>
                    <a:p>
                      <a:r>
                        <a:rPr lang="en-US" sz="1800" i="0" dirty="0" smtClean="0"/>
                        <a:t>Students perceive</a:t>
                      </a:r>
                      <a:r>
                        <a:rPr lang="en-US" sz="1800" i="0" baseline="0" dirty="0" smtClean="0"/>
                        <a:t> </a:t>
                      </a:r>
                      <a:r>
                        <a:rPr lang="en-US" sz="1800" i="0" baseline="0" dirty="0" err="1" smtClean="0"/>
                        <a:t>VoD</a:t>
                      </a:r>
                      <a:r>
                        <a:rPr lang="en-US" sz="1800" i="0" baseline="0" dirty="0" smtClean="0"/>
                        <a:t>, Moodle useful for learning, </a:t>
                      </a:r>
                    </a:p>
                    <a:p>
                      <a:r>
                        <a:rPr lang="en-US" sz="1800" b="0" i="0" u="none" strike="noStrike" kern="1200" baseline="0" dirty="0" smtClean="0">
                          <a:solidFill>
                            <a:schemeClr val="dk1"/>
                          </a:solidFill>
                          <a:latin typeface="+mn-lt"/>
                          <a:ea typeface="+mn-ea"/>
                          <a:cs typeface="+mn-cs"/>
                        </a:rPr>
                        <a:t>Perceptions depend on student &amp; instructor  competency with ICT, notions of “learning”.</a:t>
                      </a:r>
                      <a:endParaRPr lang="en-US" sz="1800" i="0" dirty="0"/>
                    </a:p>
                  </a:txBody>
                  <a:tcPr marR="45720"/>
                </a:tc>
              </a:tr>
            </a:tbl>
          </a:graphicData>
        </a:graphic>
      </p:graphicFrame>
    </p:spTree>
    <p:extLst>
      <p:ext uri="{BB962C8B-B14F-4D97-AF65-F5344CB8AC3E}">
        <p14:creationId xmlns:p14="http://schemas.microsoft.com/office/powerpoint/2010/main" val="311496975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8272" y="153257"/>
            <a:ext cx="11104756" cy="839204"/>
          </a:xfrm>
        </p:spPr>
        <p:txBody>
          <a:bodyPr>
            <a:normAutofit fontScale="90000"/>
          </a:bodyPr>
          <a:lstStyle/>
          <a:p>
            <a:pPr algn="ctr"/>
            <a:r>
              <a:rPr lang="en-US" b="1" dirty="0" smtClean="0">
                <a:solidFill>
                  <a:srgbClr val="800000"/>
                </a:solidFill>
              </a:rPr>
              <a:t>Measuring student engagement and learning - CS101 </a:t>
            </a:r>
            <a:endParaRPr lang="en-US" b="1"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36</a:t>
            </a:fld>
            <a:endParaRPr lang="en-US"/>
          </a:p>
        </p:txBody>
      </p:sp>
      <p:pic>
        <p:nvPicPr>
          <p:cNvPr id="8" name="Content Placeholder 7"/>
          <p:cNvPicPr>
            <a:picLocks noGr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22667" y="1148579"/>
            <a:ext cx="5754029" cy="4981333"/>
          </a:xfrm>
          <a:prstGeom prst="rect">
            <a:avLst/>
          </a:prstGeom>
          <a:noFill/>
          <a:ln>
            <a:noFill/>
          </a:ln>
        </p:spPr>
      </p:pic>
      <p:pic>
        <p:nvPicPr>
          <p:cNvPr id="9" name="Picture 8"/>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06792" y="1391703"/>
            <a:ext cx="6121400" cy="2455545"/>
          </a:xfrm>
          <a:prstGeom prst="rect">
            <a:avLst/>
          </a:prstGeom>
          <a:noFill/>
          <a:ln>
            <a:solidFill>
              <a:schemeClr val="tx1"/>
            </a:solidFill>
          </a:ln>
        </p:spPr>
      </p:pic>
      <p:sp>
        <p:nvSpPr>
          <p:cNvPr id="10" name="TextBox 9"/>
          <p:cNvSpPr txBox="1"/>
          <p:nvPr/>
        </p:nvSpPr>
        <p:spPr>
          <a:xfrm>
            <a:off x="1790702" y="991593"/>
            <a:ext cx="2484863" cy="400110"/>
          </a:xfrm>
          <a:prstGeom prst="rect">
            <a:avLst/>
          </a:prstGeom>
          <a:solidFill>
            <a:schemeClr val="bg1"/>
          </a:solidFill>
          <a:ln>
            <a:solidFill>
              <a:schemeClr val="tx1"/>
            </a:solidFill>
          </a:ln>
        </p:spPr>
        <p:txBody>
          <a:bodyPr wrap="square" rtlCol="0">
            <a:spAutoFit/>
          </a:bodyPr>
          <a:lstStyle/>
          <a:p>
            <a:r>
              <a:rPr lang="en-US" sz="2000" b="1" dirty="0" smtClean="0">
                <a:solidFill>
                  <a:srgbClr val="0000FF"/>
                </a:solidFill>
              </a:rPr>
              <a:t>Observation Protocol</a:t>
            </a:r>
            <a:endParaRPr lang="en-US" sz="2000" b="1" dirty="0">
              <a:solidFill>
                <a:srgbClr val="0000FF"/>
              </a:solidFill>
            </a:endParaRPr>
          </a:p>
        </p:txBody>
      </p:sp>
      <p:sp>
        <p:nvSpPr>
          <p:cNvPr id="11" name="TextBox 10"/>
          <p:cNvSpPr txBox="1"/>
          <p:nvPr/>
        </p:nvSpPr>
        <p:spPr>
          <a:xfrm>
            <a:off x="6006792" y="3779629"/>
            <a:ext cx="6121400" cy="400110"/>
          </a:xfrm>
          <a:prstGeom prst="rect">
            <a:avLst/>
          </a:prstGeom>
          <a:solidFill>
            <a:schemeClr val="bg1"/>
          </a:solidFill>
          <a:ln>
            <a:solidFill>
              <a:schemeClr val="tx1"/>
            </a:solidFill>
          </a:ln>
        </p:spPr>
        <p:txBody>
          <a:bodyPr wrap="square" rtlCol="0">
            <a:spAutoFit/>
          </a:bodyPr>
          <a:lstStyle/>
          <a:p>
            <a:r>
              <a:rPr lang="en-US" sz="2000" b="1" dirty="0" smtClean="0">
                <a:solidFill>
                  <a:srgbClr val="0000FF"/>
                </a:solidFill>
              </a:rPr>
              <a:t>Overall engagement across T, P, S (N=228). Av. = 83%</a:t>
            </a:r>
            <a:endParaRPr lang="en-US" sz="2000" b="1" dirty="0">
              <a:solidFill>
                <a:srgbClr val="0000FF"/>
              </a:solidFill>
            </a:endParaRPr>
          </a:p>
        </p:txBody>
      </p:sp>
      <p:graphicFrame>
        <p:nvGraphicFramePr>
          <p:cNvPr id="12" name="Table 11"/>
          <p:cNvGraphicFramePr>
            <a:graphicFrameLocks noGrp="1"/>
          </p:cNvGraphicFramePr>
          <p:nvPr>
            <p:extLst>
              <p:ext uri="{D42A27DB-BD31-4B8C-83A1-F6EECF244321}">
                <p14:modId xmlns:p14="http://schemas.microsoft.com/office/powerpoint/2010/main" val="3113522798"/>
              </p:ext>
            </p:extLst>
          </p:nvPr>
        </p:nvGraphicFramePr>
        <p:xfrm>
          <a:off x="6051394" y="4407578"/>
          <a:ext cx="5958468" cy="1034221"/>
        </p:xfrm>
        <a:graphic>
          <a:graphicData uri="http://schemas.openxmlformats.org/drawingml/2006/table">
            <a:tbl>
              <a:tblPr firstRow="1" bandRow="1">
                <a:tableStyleId>{5940675A-B579-460E-94D1-54222C63F5DA}</a:tableStyleId>
              </a:tblPr>
              <a:tblGrid>
                <a:gridCol w="2189356"/>
                <a:gridCol w="2308303"/>
                <a:gridCol w="1460809"/>
              </a:tblGrid>
              <a:tr h="658141">
                <a:tc>
                  <a:txBody>
                    <a:bodyPr/>
                    <a:lstStyle/>
                    <a:p>
                      <a:r>
                        <a:rPr lang="en-US" sz="1800" b="1" i="0" u="none" strike="noStrike" kern="1200" baseline="0" dirty="0" smtClean="0">
                          <a:solidFill>
                            <a:schemeClr val="tx1"/>
                          </a:solidFill>
                          <a:latin typeface="+mn-lt"/>
                          <a:ea typeface="+mn-ea"/>
                          <a:cs typeface="+mn-cs"/>
                        </a:rPr>
                        <a:t>Experimental group </a:t>
                      </a:r>
                    </a:p>
                    <a:p>
                      <a:r>
                        <a:rPr lang="en-US" sz="1800" b="1" i="0" u="none" strike="noStrike" kern="1200" baseline="0" dirty="0" smtClean="0">
                          <a:solidFill>
                            <a:schemeClr val="tx1"/>
                          </a:solidFill>
                          <a:latin typeface="+mn-lt"/>
                          <a:ea typeface="+mn-ea"/>
                          <a:cs typeface="+mn-cs"/>
                        </a:rPr>
                        <a:t>Mean   (N-250)</a:t>
                      </a:r>
                      <a:endParaRPr lang="en-US" b="1" dirty="0"/>
                    </a:p>
                  </a:txBody>
                  <a:tcPr/>
                </a:tc>
                <a:tc>
                  <a:txBody>
                    <a:bodyPr/>
                    <a:lstStyle/>
                    <a:p>
                      <a:r>
                        <a:rPr lang="en-US" sz="1800" b="1" i="0" u="none" strike="noStrike" kern="1200" baseline="0" dirty="0" smtClean="0">
                          <a:solidFill>
                            <a:schemeClr val="tx1"/>
                          </a:solidFill>
                          <a:latin typeface="+mn-lt"/>
                          <a:ea typeface="+mn-ea"/>
                          <a:cs typeface="+mn-cs"/>
                        </a:rPr>
                        <a:t>Control group</a:t>
                      </a:r>
                    </a:p>
                    <a:p>
                      <a:r>
                        <a:rPr lang="en-US" sz="1800" b="1" i="0" u="none" strike="noStrike" kern="1200" baseline="0" dirty="0" smtClean="0">
                          <a:solidFill>
                            <a:schemeClr val="tx1"/>
                          </a:solidFill>
                          <a:latin typeface="+mn-lt"/>
                          <a:ea typeface="+mn-ea"/>
                          <a:cs typeface="+mn-cs"/>
                        </a:rPr>
                        <a:t>Mean (N=169)</a:t>
                      </a:r>
                      <a:endParaRPr lang="en-US" b="1" dirty="0"/>
                    </a:p>
                  </a:txBody>
                  <a:tcPr/>
                </a:tc>
                <a:tc>
                  <a:txBody>
                    <a:bodyPr/>
                    <a:lstStyle/>
                    <a:p>
                      <a:r>
                        <a:rPr lang="en-US" b="1" dirty="0" smtClean="0"/>
                        <a:t>p</a:t>
                      </a:r>
                      <a:endParaRPr lang="en-US" b="1" dirty="0"/>
                    </a:p>
                  </a:txBody>
                  <a:tcPr/>
                </a:tc>
              </a:tr>
              <a:tr h="376080">
                <a:tc>
                  <a:txBody>
                    <a:bodyPr/>
                    <a:lstStyle/>
                    <a:p>
                      <a:r>
                        <a:rPr lang="en-US" sz="1800" b="0" i="0" u="none" strike="noStrike" kern="1200" baseline="0" dirty="0" smtClean="0">
                          <a:solidFill>
                            <a:schemeClr val="tx1"/>
                          </a:solidFill>
                          <a:latin typeface="+mn-lt"/>
                          <a:ea typeface="+mn-ea"/>
                          <a:cs typeface="+mn-cs"/>
                        </a:rPr>
                        <a:t>1.91 (1.65)</a:t>
                      </a:r>
                      <a:endParaRPr lang="en-US" dirty="0"/>
                    </a:p>
                  </a:txBody>
                  <a:tcPr/>
                </a:tc>
                <a:tc>
                  <a:txBody>
                    <a:bodyPr/>
                    <a:lstStyle/>
                    <a:p>
                      <a:r>
                        <a:rPr lang="en-US" dirty="0" smtClean="0"/>
                        <a:t>0.88 (1.3)</a:t>
                      </a:r>
                      <a:endParaRPr lang="en-US" dirty="0"/>
                    </a:p>
                  </a:txBody>
                  <a:tcPr/>
                </a:tc>
                <a:tc>
                  <a:txBody>
                    <a:bodyPr/>
                    <a:lstStyle/>
                    <a:p>
                      <a:r>
                        <a:rPr lang="en-US" dirty="0" smtClean="0"/>
                        <a:t>0.001**</a:t>
                      </a:r>
                      <a:endParaRPr lang="en-US" dirty="0"/>
                    </a:p>
                  </a:txBody>
                  <a:tcPr/>
                </a:tc>
              </a:tr>
            </a:tbl>
          </a:graphicData>
        </a:graphic>
      </p:graphicFrame>
      <p:sp>
        <p:nvSpPr>
          <p:cNvPr id="13" name="TextBox 12"/>
          <p:cNvSpPr txBox="1"/>
          <p:nvPr/>
        </p:nvSpPr>
        <p:spPr>
          <a:xfrm>
            <a:off x="6051394" y="5422027"/>
            <a:ext cx="5958468" cy="707886"/>
          </a:xfrm>
          <a:prstGeom prst="rect">
            <a:avLst/>
          </a:prstGeom>
          <a:solidFill>
            <a:schemeClr val="bg1"/>
          </a:solidFill>
          <a:ln>
            <a:solidFill>
              <a:schemeClr val="tx1"/>
            </a:solidFill>
          </a:ln>
        </p:spPr>
        <p:txBody>
          <a:bodyPr wrap="square" rtlCol="0">
            <a:spAutoFit/>
          </a:bodyPr>
          <a:lstStyle/>
          <a:p>
            <a:r>
              <a:rPr lang="en-US" sz="2000" b="1" dirty="0" smtClean="0">
                <a:solidFill>
                  <a:srgbClr val="0000FF"/>
                </a:solidFill>
              </a:rPr>
              <a:t>Learning – problem solving test, 2 groups</a:t>
            </a:r>
          </a:p>
          <a:p>
            <a:r>
              <a:rPr lang="en-US" sz="2000" dirty="0" smtClean="0">
                <a:solidFill>
                  <a:srgbClr val="0000FF"/>
                </a:solidFill>
              </a:rPr>
              <a:t>Scores of TPS group higher than control group </a:t>
            </a:r>
            <a:endParaRPr lang="en-US" sz="2000" dirty="0">
              <a:solidFill>
                <a:srgbClr val="0000FF"/>
              </a:solidFill>
            </a:endParaRPr>
          </a:p>
        </p:txBody>
      </p:sp>
      <p:sp>
        <p:nvSpPr>
          <p:cNvPr id="14" name="TextBox 20"/>
          <p:cNvSpPr txBox="1">
            <a:spLocks noChangeArrowheads="1"/>
          </p:cNvSpPr>
          <p:nvPr/>
        </p:nvSpPr>
        <p:spPr bwMode="auto">
          <a:xfrm>
            <a:off x="178422" y="6299587"/>
            <a:ext cx="11797987" cy="488950"/>
          </a:xfrm>
          <a:prstGeom prst="rect">
            <a:avLst/>
          </a:prstGeom>
          <a:solidFill>
            <a:schemeClr val="bg1"/>
          </a:solidFill>
          <a:ln>
            <a:noFill/>
          </a:ln>
        </p:spPr>
        <p:txBody>
          <a:bodyPr lIns="82292" tIns="41148" rIns="82292" bIns="41148"/>
          <a:lstStyle>
            <a:lvl1pPr defTabSz="4572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4572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4572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None/>
            </a:pPr>
            <a:r>
              <a:rPr lang="en-US" sz="1600" dirty="0">
                <a:solidFill>
                  <a:srgbClr val="00B050"/>
                </a:solidFill>
                <a:cs typeface="Calibri" pitchFamily="34" charset="0"/>
              </a:rPr>
              <a:t>A. </a:t>
            </a:r>
            <a:r>
              <a:rPr lang="en-US" sz="1600" dirty="0" err="1">
                <a:solidFill>
                  <a:srgbClr val="00B050"/>
                </a:solidFill>
                <a:cs typeface="Calibri" pitchFamily="34" charset="0"/>
              </a:rPr>
              <a:t>Kothiyal</a:t>
            </a:r>
            <a:r>
              <a:rPr lang="en-US" sz="1600" dirty="0">
                <a:solidFill>
                  <a:srgbClr val="00B050"/>
                </a:solidFill>
                <a:cs typeface="Calibri" pitchFamily="34" charset="0"/>
              </a:rPr>
              <a:t>, R. </a:t>
            </a:r>
            <a:r>
              <a:rPr lang="en-US" sz="1600" dirty="0" err="1">
                <a:solidFill>
                  <a:srgbClr val="00B050"/>
                </a:solidFill>
                <a:cs typeface="Calibri" pitchFamily="34" charset="0"/>
              </a:rPr>
              <a:t>Majumdar</a:t>
            </a:r>
            <a:r>
              <a:rPr lang="en-US" sz="1600" dirty="0">
                <a:solidFill>
                  <a:srgbClr val="00B050"/>
                </a:solidFill>
                <a:cs typeface="Calibri" pitchFamily="34" charset="0"/>
              </a:rPr>
              <a:t>, S. Murthy and S. </a:t>
            </a:r>
            <a:r>
              <a:rPr lang="en-US" sz="1600" dirty="0" err="1">
                <a:solidFill>
                  <a:srgbClr val="00B050"/>
                </a:solidFill>
                <a:cs typeface="Calibri" pitchFamily="34" charset="0"/>
              </a:rPr>
              <a:t>Iyer</a:t>
            </a:r>
            <a:r>
              <a:rPr lang="en-US" sz="1600" dirty="0">
                <a:solidFill>
                  <a:srgbClr val="00B050"/>
                </a:solidFill>
                <a:cs typeface="Calibri" pitchFamily="34" charset="0"/>
              </a:rPr>
              <a:t>, “</a:t>
            </a:r>
            <a:r>
              <a:rPr lang="en-IN" sz="1600" dirty="0">
                <a:solidFill>
                  <a:srgbClr val="00B050"/>
                </a:solidFill>
                <a:cs typeface="Calibri" pitchFamily="34" charset="0"/>
              </a:rPr>
              <a:t>Effect of Think-Pair-Share in a large CS1 class: 83% sustained engagement” ACM International Computing Education Research (</a:t>
            </a:r>
            <a:r>
              <a:rPr lang="en-US" sz="1600" dirty="0">
                <a:solidFill>
                  <a:srgbClr val="00B050"/>
                </a:solidFill>
                <a:cs typeface="Calibri" pitchFamily="34" charset="0"/>
              </a:rPr>
              <a:t>ICER</a:t>
            </a:r>
            <a:r>
              <a:rPr lang="en-US" sz="1600" dirty="0" smtClean="0">
                <a:solidFill>
                  <a:srgbClr val="00B050"/>
                </a:solidFill>
                <a:cs typeface="Calibri" pitchFamily="34" charset="0"/>
              </a:rPr>
              <a:t>), </a:t>
            </a:r>
            <a:r>
              <a:rPr lang="en-US" sz="1600" dirty="0">
                <a:solidFill>
                  <a:srgbClr val="00B050"/>
                </a:solidFill>
                <a:cs typeface="Calibri" pitchFamily="34" charset="0"/>
              </a:rPr>
              <a:t>San Diego, 2013</a:t>
            </a:r>
          </a:p>
        </p:txBody>
      </p:sp>
    </p:spTree>
    <p:extLst>
      <p:ext uri="{BB962C8B-B14F-4D97-AF65-F5344CB8AC3E}">
        <p14:creationId xmlns:p14="http://schemas.microsoft.com/office/powerpoint/2010/main" val="153925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animBg="1"/>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713677" y="175559"/>
            <a:ext cx="10673576" cy="828054"/>
          </a:xfrm>
        </p:spPr>
        <p:txBody>
          <a:bodyPr>
            <a:normAutofit fontScale="90000"/>
          </a:bodyPr>
          <a:lstStyle/>
          <a:p>
            <a:pPr algn="ctr"/>
            <a:r>
              <a:rPr lang="en-US" b="1" dirty="0" smtClean="0">
                <a:solidFill>
                  <a:srgbClr val="800000"/>
                </a:solidFill>
              </a:rPr>
              <a:t>Measuring student learning and perception – EE 590 </a:t>
            </a:r>
            <a:endParaRPr lang="en-US" b="1"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37</a:t>
            </a:fld>
            <a:endParaRPr lang="en-US"/>
          </a:p>
        </p:txBody>
      </p:sp>
      <p:sp>
        <p:nvSpPr>
          <p:cNvPr id="8" name="TextBox 20"/>
          <p:cNvSpPr txBox="1">
            <a:spLocks noChangeArrowheads="1"/>
          </p:cNvSpPr>
          <p:nvPr/>
        </p:nvSpPr>
        <p:spPr bwMode="auto">
          <a:xfrm>
            <a:off x="412595" y="6288436"/>
            <a:ext cx="11723650" cy="488950"/>
          </a:xfrm>
          <a:prstGeom prst="rect">
            <a:avLst/>
          </a:prstGeom>
          <a:solidFill>
            <a:schemeClr val="bg1"/>
          </a:solidFill>
          <a:ln>
            <a:noFill/>
          </a:ln>
        </p:spPr>
        <p:txBody>
          <a:bodyPr lIns="82292" tIns="41148" rIns="82292" bIns="41148"/>
          <a:lstStyle>
            <a:lvl1pPr defTabSz="4572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4572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4572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4572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80000"/>
              </a:lnSpc>
              <a:spcBef>
                <a:spcPts val="0"/>
              </a:spcBef>
              <a:buNone/>
            </a:pPr>
            <a:r>
              <a:rPr lang="en-US" sz="1600" dirty="0" err="1" smtClean="0">
                <a:solidFill>
                  <a:srgbClr val="007006"/>
                </a:solidFill>
              </a:rPr>
              <a:t>Abhinav</a:t>
            </a:r>
            <a:r>
              <a:rPr lang="en-US" sz="1600" dirty="0" smtClean="0">
                <a:solidFill>
                  <a:srgbClr val="007006"/>
                </a:solidFill>
              </a:rPr>
              <a:t> </a:t>
            </a:r>
            <a:r>
              <a:rPr lang="en-US" sz="1600" dirty="0" err="1">
                <a:solidFill>
                  <a:srgbClr val="007006"/>
                </a:solidFill>
              </a:rPr>
              <a:t>Anand</a:t>
            </a:r>
            <a:r>
              <a:rPr lang="en-US" sz="1600" dirty="0">
                <a:solidFill>
                  <a:srgbClr val="007006"/>
                </a:solidFill>
              </a:rPr>
              <a:t>, </a:t>
            </a:r>
            <a:r>
              <a:rPr lang="en-US" sz="1600" dirty="0" smtClean="0">
                <a:solidFill>
                  <a:srgbClr val="007006"/>
                </a:solidFill>
              </a:rPr>
              <a:t>Aditi </a:t>
            </a:r>
            <a:r>
              <a:rPr lang="en-US" sz="1600" dirty="0" err="1">
                <a:solidFill>
                  <a:srgbClr val="007006"/>
                </a:solidFill>
              </a:rPr>
              <a:t>Kothiyal</a:t>
            </a:r>
            <a:r>
              <a:rPr lang="en-US" sz="1600" dirty="0">
                <a:solidFill>
                  <a:srgbClr val="007006"/>
                </a:solidFill>
              </a:rPr>
              <a:t>, </a:t>
            </a:r>
            <a:r>
              <a:rPr lang="en-US" sz="1600" dirty="0" err="1" smtClean="0">
                <a:solidFill>
                  <a:srgbClr val="007006"/>
                </a:solidFill>
              </a:rPr>
              <a:t>Bipin</a:t>
            </a:r>
            <a:r>
              <a:rPr lang="en-US" sz="1600" dirty="0" smtClean="0">
                <a:solidFill>
                  <a:srgbClr val="007006"/>
                </a:solidFill>
              </a:rPr>
              <a:t> </a:t>
            </a:r>
            <a:r>
              <a:rPr lang="en-US" sz="1600" dirty="0" err="1">
                <a:solidFill>
                  <a:srgbClr val="007006"/>
                </a:solidFill>
              </a:rPr>
              <a:t>Rajendran</a:t>
            </a:r>
            <a:r>
              <a:rPr lang="en-US" sz="1600" dirty="0">
                <a:solidFill>
                  <a:srgbClr val="007006"/>
                </a:solidFill>
              </a:rPr>
              <a:t> &amp; </a:t>
            </a:r>
            <a:r>
              <a:rPr lang="en-US" sz="1600" dirty="0" smtClean="0">
                <a:solidFill>
                  <a:srgbClr val="007006"/>
                </a:solidFill>
              </a:rPr>
              <a:t>S</a:t>
            </a:r>
            <a:r>
              <a:rPr lang="en-US" sz="1600" dirty="0">
                <a:solidFill>
                  <a:srgbClr val="007006"/>
                </a:solidFill>
              </a:rPr>
              <a:t>M</a:t>
            </a:r>
            <a:r>
              <a:rPr lang="en-US" sz="1600" dirty="0" smtClean="0">
                <a:solidFill>
                  <a:srgbClr val="007006"/>
                </a:solidFill>
              </a:rPr>
              <a:t> </a:t>
            </a:r>
            <a:r>
              <a:rPr lang="en-US" sz="1600" dirty="0">
                <a:solidFill>
                  <a:srgbClr val="007006"/>
                </a:solidFill>
              </a:rPr>
              <a:t>- Guided Problem Solving and Group Programming - A Technology-Enhanced </a:t>
            </a:r>
            <a:endParaRPr lang="en-US" sz="1600" dirty="0" smtClean="0">
              <a:solidFill>
                <a:srgbClr val="007006"/>
              </a:solidFill>
            </a:endParaRPr>
          </a:p>
          <a:p>
            <a:pPr>
              <a:lnSpc>
                <a:spcPct val="80000"/>
              </a:lnSpc>
              <a:spcBef>
                <a:spcPts val="0"/>
              </a:spcBef>
              <a:buNone/>
            </a:pPr>
            <a:r>
              <a:rPr lang="en-US" sz="1600" dirty="0" smtClean="0">
                <a:solidFill>
                  <a:srgbClr val="007006"/>
                </a:solidFill>
              </a:rPr>
              <a:t>Teaching-Learning </a:t>
            </a:r>
            <a:r>
              <a:rPr lang="en-US" sz="1600" dirty="0">
                <a:solidFill>
                  <a:srgbClr val="007006"/>
                </a:solidFill>
              </a:rPr>
              <a:t>Strategy for Engineering Problem Solving, IEEE International Conference on Technology for Education, </a:t>
            </a:r>
            <a:r>
              <a:rPr lang="en-US" sz="1600" dirty="0" smtClean="0">
                <a:solidFill>
                  <a:srgbClr val="007006"/>
                </a:solidFill>
              </a:rPr>
              <a:t>T4E 2014</a:t>
            </a:r>
            <a:r>
              <a:rPr lang="en-US" sz="1600" dirty="0">
                <a:solidFill>
                  <a:srgbClr val="007006"/>
                </a:solidFill>
              </a:rPr>
              <a:t>.</a:t>
            </a:r>
          </a:p>
        </p:txBody>
      </p:sp>
      <p:graphicFrame>
        <p:nvGraphicFramePr>
          <p:cNvPr id="12" name="Table 11"/>
          <p:cNvGraphicFramePr>
            <a:graphicFrameLocks noGrp="1"/>
          </p:cNvGraphicFramePr>
          <p:nvPr>
            <p:extLst>
              <p:ext uri="{D42A27DB-BD31-4B8C-83A1-F6EECF244321}">
                <p14:modId xmlns:p14="http://schemas.microsoft.com/office/powerpoint/2010/main" val="3673841366"/>
              </p:ext>
            </p:extLst>
          </p:nvPr>
        </p:nvGraphicFramePr>
        <p:xfrm>
          <a:off x="358140" y="1014761"/>
          <a:ext cx="11428698" cy="3491287"/>
        </p:xfrm>
        <a:graphic>
          <a:graphicData uri="http://schemas.openxmlformats.org/drawingml/2006/table">
            <a:tbl>
              <a:tblPr firstRow="1" firstCol="1" bandRow="1">
                <a:tableStyleId>{5940675A-B579-460E-94D1-54222C63F5DA}</a:tableStyleId>
              </a:tblPr>
              <a:tblGrid>
                <a:gridCol w="2228943"/>
                <a:gridCol w="3300761"/>
                <a:gridCol w="2051824"/>
                <a:gridCol w="1750742"/>
                <a:gridCol w="2096428"/>
              </a:tblGrid>
              <a:tr h="350467">
                <a:tc gridSpan="2">
                  <a:txBody>
                    <a:bodyPr/>
                    <a:lstStyle/>
                    <a:p>
                      <a:pPr marL="0" marR="0" algn="ctr">
                        <a:spcBef>
                          <a:spcPts val="0"/>
                        </a:spcBef>
                        <a:spcAft>
                          <a:spcPts val="0"/>
                        </a:spcAft>
                      </a:pPr>
                      <a:r>
                        <a:rPr lang="en-US" sz="2000" b="1" dirty="0" smtClean="0">
                          <a:effectLst/>
                        </a:rPr>
                        <a:t>Scoring rubric for open ended problem solving</a:t>
                      </a:r>
                      <a:endParaRPr lang="en-US" sz="2000" b="1" dirty="0">
                        <a:solidFill>
                          <a:schemeClr val="tx1"/>
                        </a:solidFill>
                        <a:effectLst/>
                        <a:latin typeface="Times New Roman" panose="02020603050405020304" pitchFamily="18" charset="0"/>
                        <a:ea typeface="SimSun" panose="02010600030101010101" pitchFamily="2" charset="-122"/>
                      </a:endParaRPr>
                    </a:p>
                  </a:txBody>
                  <a:tcPr marL="68580" marR="68580" marT="0" marB="0"/>
                </a:tc>
                <a:tc hMerge="1">
                  <a:txBody>
                    <a:bodyPr/>
                    <a:lstStyle/>
                    <a:p>
                      <a:endParaRPr lang="en-US"/>
                    </a:p>
                  </a:txBody>
                  <a:tcPr/>
                </a:tc>
                <a:tc>
                  <a:txBody>
                    <a:bodyPr/>
                    <a:lstStyle/>
                    <a:p>
                      <a:pPr marL="0" marR="0" algn="ctr">
                        <a:spcBef>
                          <a:spcPts val="0"/>
                        </a:spcBef>
                        <a:spcAft>
                          <a:spcPts val="0"/>
                        </a:spcAft>
                      </a:pPr>
                      <a:endParaRPr lang="en-US" sz="2000" b="1" dirty="0">
                        <a:solidFill>
                          <a:schemeClr val="tx1"/>
                        </a:solidFill>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ctr">
                        <a:spcBef>
                          <a:spcPts val="0"/>
                        </a:spcBef>
                        <a:spcAft>
                          <a:spcPts val="0"/>
                        </a:spcAft>
                      </a:pPr>
                      <a:endParaRPr lang="en-US" sz="2000" b="1" dirty="0">
                        <a:solidFill>
                          <a:schemeClr val="tx1"/>
                        </a:solidFill>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ctr">
                        <a:spcBef>
                          <a:spcPts val="0"/>
                        </a:spcBef>
                        <a:spcAft>
                          <a:spcPts val="0"/>
                        </a:spcAft>
                      </a:pPr>
                      <a:endParaRPr lang="en-US" sz="2000" b="1" dirty="0">
                        <a:solidFill>
                          <a:schemeClr val="tx1"/>
                        </a:solidFill>
                        <a:effectLst/>
                        <a:latin typeface="Times New Roman" panose="02020603050405020304" pitchFamily="18" charset="0"/>
                        <a:ea typeface="SimSun" panose="02010600030101010101" pitchFamily="2" charset="-122"/>
                      </a:endParaRPr>
                    </a:p>
                  </a:txBody>
                  <a:tcPr marL="68580" marR="68580" marT="0" marB="0"/>
                </a:tc>
              </a:tr>
              <a:tr h="315420">
                <a:tc>
                  <a:txBody>
                    <a:bodyPr/>
                    <a:lstStyle/>
                    <a:p>
                      <a:pPr marL="0" marR="0" algn="just">
                        <a:spcBef>
                          <a:spcPts val="0"/>
                        </a:spcBef>
                        <a:spcAft>
                          <a:spcPts val="0"/>
                        </a:spcAft>
                      </a:pPr>
                      <a:r>
                        <a:rPr lang="en-US" sz="1800" b="1" dirty="0" smtClean="0">
                          <a:effectLst/>
                        </a:rPr>
                        <a:t>Problem-solving skill</a:t>
                      </a:r>
                      <a:endParaRPr lang="en-US" sz="1800" b="1" dirty="0">
                        <a:solidFill>
                          <a:schemeClr val="tx1"/>
                        </a:solidFill>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1" dirty="0" smtClean="0">
                          <a:effectLst/>
                        </a:rPr>
                        <a:t>Sub-Skill</a:t>
                      </a:r>
                      <a:endParaRPr lang="en-US" sz="1800" b="1" dirty="0">
                        <a:solidFill>
                          <a:schemeClr val="tx1"/>
                        </a:solidFill>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1" dirty="0" smtClean="0">
                          <a:solidFill>
                            <a:schemeClr val="tx1"/>
                          </a:solidFill>
                          <a:effectLst/>
                          <a:latin typeface="Times New Roman" panose="02020603050405020304" pitchFamily="18" charset="0"/>
                          <a:ea typeface="SimSun" panose="02010600030101010101" pitchFamily="2" charset="-122"/>
                        </a:rPr>
                        <a:t>Pre-score</a:t>
                      </a:r>
                      <a:endParaRPr lang="en-US" sz="1800" b="1" dirty="0">
                        <a:solidFill>
                          <a:schemeClr val="tx1"/>
                        </a:solidFill>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1" dirty="0" smtClean="0">
                          <a:solidFill>
                            <a:schemeClr val="tx1"/>
                          </a:solidFill>
                          <a:effectLst/>
                          <a:latin typeface="Times New Roman" panose="02020603050405020304" pitchFamily="18" charset="0"/>
                          <a:ea typeface="SimSun" panose="02010600030101010101" pitchFamily="2" charset="-122"/>
                        </a:rPr>
                        <a:t>Post-score</a:t>
                      </a:r>
                      <a:endParaRPr lang="en-US" sz="1800" b="1" dirty="0">
                        <a:solidFill>
                          <a:schemeClr val="tx1"/>
                        </a:solidFill>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1" dirty="0" smtClean="0">
                          <a:solidFill>
                            <a:schemeClr val="tx1"/>
                          </a:solidFill>
                          <a:effectLst/>
                          <a:latin typeface="Times New Roman" panose="02020603050405020304" pitchFamily="18" charset="0"/>
                          <a:ea typeface="SimSun" panose="02010600030101010101" pitchFamily="2" charset="-122"/>
                        </a:rPr>
                        <a:t>p</a:t>
                      </a:r>
                      <a:endParaRPr lang="en-US" sz="1800" b="1" dirty="0">
                        <a:solidFill>
                          <a:schemeClr val="tx1"/>
                        </a:solidFill>
                        <a:effectLst/>
                        <a:latin typeface="Times New Roman" panose="02020603050405020304" pitchFamily="18" charset="0"/>
                        <a:ea typeface="SimSun" panose="02010600030101010101" pitchFamily="2" charset="-122"/>
                      </a:endParaRPr>
                    </a:p>
                  </a:txBody>
                  <a:tcPr marL="68580" marR="68580" marT="0" marB="0"/>
                </a:tc>
              </a:tr>
              <a:tr h="946260">
                <a:tc>
                  <a:txBody>
                    <a:bodyPr/>
                    <a:lstStyle/>
                    <a:p>
                      <a:pPr marL="0" marR="0" algn="l">
                        <a:spcBef>
                          <a:spcPts val="0"/>
                        </a:spcBef>
                        <a:spcAft>
                          <a:spcPts val="0"/>
                        </a:spcAft>
                      </a:pPr>
                      <a:r>
                        <a:rPr lang="en-US" sz="1800" dirty="0" smtClean="0">
                          <a:effectLst/>
                          <a:latin typeface="+mn-lt"/>
                        </a:rPr>
                        <a:t>1) Representing  </a:t>
                      </a:r>
                      <a:r>
                        <a:rPr lang="en-US" sz="1800" dirty="0">
                          <a:effectLst/>
                          <a:latin typeface="+mn-lt"/>
                        </a:rPr>
                        <a:t>problem</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dirty="0">
                          <a:effectLst/>
                          <a:latin typeface="+mn-lt"/>
                        </a:rPr>
                        <a:t>a) Define the problem</a:t>
                      </a:r>
                    </a:p>
                    <a:p>
                      <a:pPr marL="0" marR="0" algn="just">
                        <a:spcBef>
                          <a:spcPts val="0"/>
                        </a:spcBef>
                        <a:spcAft>
                          <a:spcPts val="0"/>
                        </a:spcAft>
                      </a:pPr>
                      <a:r>
                        <a:rPr lang="en-US" sz="1800" dirty="0">
                          <a:effectLst/>
                          <a:latin typeface="+mn-lt"/>
                        </a:rPr>
                        <a:t>b) Generate sub goals</a:t>
                      </a:r>
                    </a:p>
                    <a:p>
                      <a:pPr marL="0" marR="0" algn="just">
                        <a:spcBef>
                          <a:spcPts val="0"/>
                        </a:spcBef>
                        <a:spcAft>
                          <a:spcPts val="0"/>
                        </a:spcAft>
                      </a:pPr>
                      <a:r>
                        <a:rPr lang="en-US" sz="1800" dirty="0">
                          <a:effectLst/>
                          <a:latin typeface="+mn-lt"/>
                        </a:rPr>
                        <a:t>c</a:t>
                      </a:r>
                      <a:r>
                        <a:rPr lang="en-US" sz="1800" dirty="0" smtClean="0">
                          <a:effectLst/>
                          <a:latin typeface="+mn-lt"/>
                        </a:rPr>
                        <a:t>) Identify </a:t>
                      </a:r>
                      <a:r>
                        <a:rPr lang="en-US" sz="1800" dirty="0">
                          <a:effectLst/>
                          <a:latin typeface="+mn-lt"/>
                        </a:rPr>
                        <a:t>relevant information</a:t>
                      </a:r>
                    </a:p>
                    <a:p>
                      <a:pPr marL="0" marR="0" algn="just">
                        <a:spcBef>
                          <a:spcPts val="0"/>
                        </a:spcBef>
                        <a:spcAft>
                          <a:spcPts val="0"/>
                        </a:spcAft>
                      </a:pPr>
                      <a:r>
                        <a:rPr lang="en-US" sz="1800" dirty="0">
                          <a:effectLst/>
                          <a:latin typeface="+mn-lt"/>
                        </a:rPr>
                        <a:t>d) Seek needed information</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2.7</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4.5</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0.004**</a:t>
                      </a:r>
                      <a:endParaRPr lang="en-US" sz="1800" b="0" dirty="0">
                        <a:solidFill>
                          <a:schemeClr val="tx1"/>
                        </a:solidFill>
                        <a:effectLst/>
                        <a:latin typeface="+mn-lt"/>
                        <a:ea typeface="SimSun" panose="02010600030101010101" pitchFamily="2" charset="-122"/>
                      </a:endParaRPr>
                    </a:p>
                  </a:txBody>
                  <a:tcPr marL="68580" marR="68580" marT="0" marB="0"/>
                </a:tc>
              </a:tr>
              <a:tr h="473130">
                <a:tc>
                  <a:txBody>
                    <a:bodyPr/>
                    <a:lstStyle/>
                    <a:p>
                      <a:pPr marL="0" marR="0" algn="l">
                        <a:spcBef>
                          <a:spcPts val="0"/>
                        </a:spcBef>
                        <a:spcAft>
                          <a:spcPts val="0"/>
                        </a:spcAft>
                      </a:pPr>
                      <a:r>
                        <a:rPr lang="en-US" sz="1800" dirty="0" smtClean="0">
                          <a:effectLst/>
                          <a:latin typeface="+mn-lt"/>
                        </a:rPr>
                        <a:t>2) Developing </a:t>
                      </a:r>
                      <a:r>
                        <a:rPr lang="en-US" sz="1800" dirty="0">
                          <a:effectLst/>
                          <a:latin typeface="+mn-lt"/>
                        </a:rPr>
                        <a:t>solution</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dirty="0">
                          <a:effectLst/>
                          <a:latin typeface="+mn-lt"/>
                        </a:rPr>
                        <a:t>a) Selecting </a:t>
                      </a:r>
                      <a:r>
                        <a:rPr lang="en-US" sz="1800" dirty="0" smtClean="0">
                          <a:effectLst/>
                          <a:latin typeface="+mn-lt"/>
                        </a:rPr>
                        <a:t>solution approach</a:t>
                      </a:r>
                      <a:endParaRPr lang="en-US" sz="1800" dirty="0">
                        <a:effectLst/>
                        <a:latin typeface="+mn-lt"/>
                      </a:endParaRPr>
                    </a:p>
                    <a:p>
                      <a:pPr marL="0" marR="0" algn="just">
                        <a:spcBef>
                          <a:spcPts val="0"/>
                        </a:spcBef>
                        <a:spcAft>
                          <a:spcPts val="0"/>
                        </a:spcAft>
                      </a:pPr>
                      <a:r>
                        <a:rPr lang="en-US" sz="1800" dirty="0">
                          <a:effectLst/>
                          <a:latin typeface="+mn-lt"/>
                        </a:rPr>
                        <a:t>b) Quality of solution</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2.3</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3.9</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0.011*</a:t>
                      </a:r>
                      <a:endParaRPr lang="en-US" sz="1800" b="0" dirty="0">
                        <a:solidFill>
                          <a:schemeClr val="tx1"/>
                        </a:solidFill>
                        <a:effectLst/>
                        <a:latin typeface="+mn-lt"/>
                        <a:ea typeface="SimSun" panose="02010600030101010101" pitchFamily="2" charset="-122"/>
                      </a:endParaRPr>
                    </a:p>
                  </a:txBody>
                  <a:tcPr marL="68580" marR="68580" marT="0" marB="0"/>
                </a:tc>
              </a:tr>
              <a:tr h="473130">
                <a:tc>
                  <a:txBody>
                    <a:bodyPr/>
                    <a:lstStyle/>
                    <a:p>
                      <a:pPr marL="0" marR="0" algn="l">
                        <a:spcBef>
                          <a:spcPts val="0"/>
                        </a:spcBef>
                        <a:spcAft>
                          <a:spcPts val="0"/>
                        </a:spcAft>
                      </a:pPr>
                      <a:r>
                        <a:rPr lang="en-US" sz="1800" dirty="0" smtClean="0">
                          <a:effectLst/>
                          <a:latin typeface="+mn-lt"/>
                        </a:rPr>
                        <a:t>3) Making justifications</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a:effectLst/>
                          <a:latin typeface="+mn-lt"/>
                        </a:rPr>
                        <a:t>a) Constructing argument</a:t>
                      </a:r>
                    </a:p>
                    <a:p>
                      <a:pPr marL="0" marR="0" algn="just">
                        <a:spcBef>
                          <a:spcPts val="0"/>
                        </a:spcBef>
                        <a:spcAft>
                          <a:spcPts val="0"/>
                        </a:spcAft>
                      </a:pPr>
                      <a:r>
                        <a:rPr lang="en-US" sz="1800">
                          <a:effectLst/>
                          <a:latin typeface="+mn-lt"/>
                        </a:rPr>
                        <a:t>b) Providing evidence</a:t>
                      </a:r>
                      <a:endParaRPr lang="en-US" sz="1800" b="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2.8</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3.5</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0.012*</a:t>
                      </a:r>
                      <a:endParaRPr lang="en-US" sz="1800" b="0" dirty="0">
                        <a:solidFill>
                          <a:schemeClr val="tx1"/>
                        </a:solidFill>
                        <a:effectLst/>
                        <a:latin typeface="+mn-lt"/>
                        <a:ea typeface="SimSun" panose="02010600030101010101" pitchFamily="2" charset="-122"/>
                      </a:endParaRPr>
                    </a:p>
                  </a:txBody>
                  <a:tcPr marL="68580" marR="68580" marT="0" marB="0"/>
                </a:tc>
              </a:tr>
              <a:tr h="630840">
                <a:tc>
                  <a:txBody>
                    <a:bodyPr/>
                    <a:lstStyle/>
                    <a:p>
                      <a:pPr marL="0" marR="0" algn="l">
                        <a:spcBef>
                          <a:spcPts val="0"/>
                        </a:spcBef>
                        <a:spcAft>
                          <a:spcPts val="0"/>
                        </a:spcAft>
                      </a:pPr>
                      <a:r>
                        <a:rPr lang="en-US" sz="1800" dirty="0" smtClean="0">
                          <a:effectLst/>
                          <a:latin typeface="+mn-lt"/>
                        </a:rPr>
                        <a:t>4) Monitoring </a:t>
                      </a:r>
                      <a:r>
                        <a:rPr lang="en-US" sz="1800" dirty="0">
                          <a:effectLst/>
                          <a:latin typeface="+mn-lt"/>
                        </a:rPr>
                        <a:t>and evaluating </a:t>
                      </a:r>
                      <a:r>
                        <a:rPr lang="en-US" sz="1800" dirty="0" smtClean="0">
                          <a:effectLst/>
                          <a:latin typeface="+mn-lt"/>
                        </a:rPr>
                        <a:t>solution</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dirty="0">
                          <a:effectLst/>
                          <a:latin typeface="+mn-lt"/>
                        </a:rPr>
                        <a:t>a) Evaluating solution(s)</a:t>
                      </a:r>
                    </a:p>
                    <a:p>
                      <a:pPr marL="0" marR="0" algn="just">
                        <a:spcBef>
                          <a:spcPts val="0"/>
                        </a:spcBef>
                        <a:spcAft>
                          <a:spcPts val="0"/>
                        </a:spcAft>
                      </a:pPr>
                      <a:r>
                        <a:rPr lang="en-US" sz="1800" dirty="0" smtClean="0">
                          <a:effectLst/>
                          <a:latin typeface="+mn-lt"/>
                        </a:rPr>
                        <a:t>b)Assessing </a:t>
                      </a:r>
                      <a:r>
                        <a:rPr lang="en-US" sz="1800" dirty="0">
                          <a:effectLst/>
                          <a:latin typeface="+mn-lt"/>
                        </a:rPr>
                        <a:t>alternate solution(s)</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0.3</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0.7</a:t>
                      </a:r>
                      <a:endParaRPr lang="en-US" sz="1800" b="0" dirty="0">
                        <a:solidFill>
                          <a:schemeClr val="tx1"/>
                        </a:solidFill>
                        <a:effectLst/>
                        <a:latin typeface="+mn-lt"/>
                        <a:ea typeface="SimSun" panose="02010600030101010101" pitchFamily="2" charset="-122"/>
                      </a:endParaRPr>
                    </a:p>
                  </a:txBody>
                  <a:tcPr marL="68580" marR="68580" marT="0" marB="0"/>
                </a:tc>
                <a:tc>
                  <a:txBody>
                    <a:bodyPr/>
                    <a:lstStyle/>
                    <a:p>
                      <a:pPr marL="0" marR="0" algn="just">
                        <a:spcBef>
                          <a:spcPts val="0"/>
                        </a:spcBef>
                        <a:spcAft>
                          <a:spcPts val="0"/>
                        </a:spcAft>
                      </a:pPr>
                      <a:r>
                        <a:rPr lang="en-US" sz="1800" b="0" dirty="0" smtClean="0">
                          <a:solidFill>
                            <a:schemeClr val="tx1"/>
                          </a:solidFill>
                          <a:effectLst/>
                          <a:latin typeface="+mn-lt"/>
                          <a:ea typeface="SimSun" panose="02010600030101010101" pitchFamily="2" charset="-122"/>
                        </a:rPr>
                        <a:t>0.12</a:t>
                      </a:r>
                      <a:endParaRPr lang="en-US" sz="1800" b="0" dirty="0">
                        <a:solidFill>
                          <a:schemeClr val="tx1"/>
                        </a:solidFill>
                        <a:effectLst/>
                        <a:latin typeface="+mn-lt"/>
                        <a:ea typeface="SimSun" panose="02010600030101010101" pitchFamily="2" charset="-122"/>
                      </a:endParaRPr>
                    </a:p>
                  </a:txBody>
                  <a:tcPr marL="68580" marR="68580" marT="0" marB="0"/>
                </a:tc>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1529498976"/>
              </p:ext>
            </p:extLst>
          </p:nvPr>
        </p:nvGraphicFramePr>
        <p:xfrm>
          <a:off x="423744" y="5196121"/>
          <a:ext cx="11374244" cy="1097280"/>
        </p:xfrm>
        <a:graphic>
          <a:graphicData uri="http://schemas.openxmlformats.org/drawingml/2006/table">
            <a:tbl>
              <a:tblPr firstRow="1" firstCol="1" bandRow="1">
                <a:tableStyleId>{5940675A-B579-460E-94D1-54222C63F5DA}</a:tableStyleId>
              </a:tblPr>
              <a:tblGrid>
                <a:gridCol w="2843561"/>
                <a:gridCol w="2843561"/>
                <a:gridCol w="2843561"/>
                <a:gridCol w="2843561"/>
              </a:tblGrid>
              <a:tr h="263308">
                <a:tc>
                  <a:txBody>
                    <a:bodyPr/>
                    <a:lstStyle/>
                    <a:p>
                      <a:pPr marL="0" marR="0" algn="just">
                        <a:spcBef>
                          <a:spcPts val="0"/>
                        </a:spcBef>
                        <a:spcAft>
                          <a:spcPts val="0"/>
                        </a:spcAft>
                      </a:pPr>
                      <a:r>
                        <a:rPr lang="en-IN" sz="1800">
                          <a:effectLst/>
                        </a:rPr>
                        <a:t>Survey questions</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a:effectLst/>
                        </a:rPr>
                        <a:t>Agree</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a:effectLst/>
                        </a:rPr>
                        <a:t>Neutral</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a:effectLst/>
                        </a:rPr>
                        <a:t>Disagree</a:t>
                      </a:r>
                      <a:endParaRPr lang="en-US" sz="1800">
                        <a:effectLst/>
                        <a:latin typeface="Times New Roman" panose="02020603050405020304" pitchFamily="18" charset="0"/>
                        <a:ea typeface="SimSun" panose="02010600030101010101" pitchFamily="2" charset="-122"/>
                      </a:endParaRPr>
                    </a:p>
                  </a:txBody>
                  <a:tcPr marL="68580" marR="68580" marT="0" marB="0"/>
                </a:tc>
              </a:tr>
              <a:tr h="131654">
                <a:tc>
                  <a:txBody>
                    <a:bodyPr/>
                    <a:lstStyle/>
                    <a:p>
                      <a:pPr marL="0" marR="0" algn="just">
                        <a:spcBef>
                          <a:spcPts val="0"/>
                        </a:spcBef>
                        <a:spcAft>
                          <a:spcPts val="0"/>
                        </a:spcAft>
                      </a:pPr>
                      <a:r>
                        <a:rPr lang="en-IN" sz="1800">
                          <a:effectLst/>
                        </a:rPr>
                        <a:t>Q.1</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a:effectLst/>
                        </a:rPr>
                        <a:t>58.82</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a:effectLst/>
                        </a:rPr>
                        <a:t>35.29</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a:effectLst/>
                        </a:rPr>
                        <a:t>5.88</a:t>
                      </a:r>
                      <a:endParaRPr lang="en-US" sz="1800">
                        <a:effectLst/>
                        <a:latin typeface="Times New Roman" panose="02020603050405020304" pitchFamily="18" charset="0"/>
                        <a:ea typeface="SimSun" panose="02010600030101010101" pitchFamily="2" charset="-122"/>
                      </a:endParaRPr>
                    </a:p>
                  </a:txBody>
                  <a:tcPr marL="68580" marR="68580" marT="0" marB="0"/>
                </a:tc>
              </a:tr>
              <a:tr h="131654">
                <a:tc>
                  <a:txBody>
                    <a:bodyPr/>
                    <a:lstStyle/>
                    <a:p>
                      <a:pPr marL="0" marR="0" algn="just">
                        <a:spcBef>
                          <a:spcPts val="0"/>
                        </a:spcBef>
                        <a:spcAft>
                          <a:spcPts val="0"/>
                        </a:spcAft>
                      </a:pPr>
                      <a:r>
                        <a:rPr lang="en-IN" sz="1800">
                          <a:effectLst/>
                        </a:rPr>
                        <a:t>Q.2</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a:effectLst/>
                        </a:rPr>
                        <a:t>88.23</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a:effectLst/>
                        </a:rPr>
                        <a:t>11.77</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a:effectLst/>
                        </a:rPr>
                        <a:t>0</a:t>
                      </a:r>
                      <a:endParaRPr lang="en-US" sz="1800">
                        <a:effectLst/>
                        <a:latin typeface="Times New Roman" panose="02020603050405020304" pitchFamily="18" charset="0"/>
                        <a:ea typeface="SimSun" panose="02010600030101010101" pitchFamily="2" charset="-122"/>
                      </a:endParaRPr>
                    </a:p>
                  </a:txBody>
                  <a:tcPr marL="68580" marR="68580" marT="0" marB="0"/>
                </a:tc>
              </a:tr>
              <a:tr h="131654">
                <a:tc>
                  <a:txBody>
                    <a:bodyPr/>
                    <a:lstStyle/>
                    <a:p>
                      <a:pPr marL="0" marR="0" algn="just">
                        <a:spcBef>
                          <a:spcPts val="0"/>
                        </a:spcBef>
                        <a:spcAft>
                          <a:spcPts val="0"/>
                        </a:spcAft>
                      </a:pPr>
                      <a:r>
                        <a:rPr lang="en-IN" sz="1800">
                          <a:effectLst/>
                        </a:rPr>
                        <a:t>Q.3</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a:effectLst/>
                        </a:rPr>
                        <a:t>70.58</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a:effectLst/>
                        </a:rPr>
                        <a:t>29.42</a:t>
                      </a:r>
                      <a:endParaRPr lang="en-US" sz="1800">
                        <a:effectLst/>
                        <a:latin typeface="Times New Roman" panose="02020603050405020304" pitchFamily="18" charset="0"/>
                        <a:ea typeface="SimSun" panose="02010600030101010101" pitchFamily="2" charset="-122"/>
                      </a:endParaRPr>
                    </a:p>
                  </a:txBody>
                  <a:tcPr marL="68580" marR="68580" marT="0" marB="0"/>
                </a:tc>
                <a:tc>
                  <a:txBody>
                    <a:bodyPr/>
                    <a:lstStyle/>
                    <a:p>
                      <a:pPr marL="0" marR="0" algn="just">
                        <a:spcBef>
                          <a:spcPts val="0"/>
                        </a:spcBef>
                        <a:spcAft>
                          <a:spcPts val="0"/>
                        </a:spcAft>
                      </a:pPr>
                      <a:r>
                        <a:rPr lang="en-IN" sz="1800" dirty="0">
                          <a:effectLst/>
                        </a:rPr>
                        <a:t>0</a:t>
                      </a:r>
                      <a:endParaRPr lang="en-US" sz="1800" dirty="0">
                        <a:effectLst/>
                        <a:latin typeface="Times New Roman" panose="02020603050405020304" pitchFamily="18" charset="0"/>
                        <a:ea typeface="SimSun" panose="02010600030101010101" pitchFamily="2" charset="-122"/>
                      </a:endParaRPr>
                    </a:p>
                  </a:txBody>
                  <a:tcPr marL="68580" marR="68580" marT="0" marB="0"/>
                </a:tc>
              </a:tr>
            </a:tbl>
          </a:graphicData>
        </a:graphic>
      </p:graphicFrame>
      <p:sp>
        <p:nvSpPr>
          <p:cNvPr id="15" name="TextBox 14"/>
          <p:cNvSpPr txBox="1"/>
          <p:nvPr/>
        </p:nvSpPr>
        <p:spPr>
          <a:xfrm>
            <a:off x="335838" y="4506048"/>
            <a:ext cx="11451000" cy="400110"/>
          </a:xfrm>
          <a:prstGeom prst="rect">
            <a:avLst/>
          </a:prstGeom>
          <a:solidFill>
            <a:schemeClr val="bg1"/>
          </a:solidFill>
          <a:ln>
            <a:solidFill>
              <a:schemeClr val="tx1"/>
            </a:solidFill>
          </a:ln>
        </p:spPr>
        <p:txBody>
          <a:bodyPr wrap="square" rtlCol="0">
            <a:spAutoFit/>
          </a:bodyPr>
          <a:lstStyle/>
          <a:p>
            <a:r>
              <a:rPr lang="en-US" sz="2000" b="1" dirty="0" smtClean="0">
                <a:solidFill>
                  <a:srgbClr val="0000FF"/>
                </a:solidFill>
              </a:rPr>
              <a:t>Post test scores higher than pre-test, statistically significant for Skills 1, 2, 3 </a:t>
            </a:r>
            <a:endParaRPr lang="en-US" sz="2000" b="1" dirty="0">
              <a:solidFill>
                <a:srgbClr val="0000FF"/>
              </a:solidFill>
            </a:endParaRPr>
          </a:p>
        </p:txBody>
      </p:sp>
    </p:spTree>
    <p:extLst>
      <p:ext uri="{BB962C8B-B14F-4D97-AF65-F5344CB8AC3E}">
        <p14:creationId xmlns:p14="http://schemas.microsoft.com/office/powerpoint/2010/main" val="27273215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normAutofit/>
          </a:bodyPr>
          <a:lstStyle/>
          <a:p>
            <a:pPr algn="ctr"/>
            <a:r>
              <a:rPr lang="en-US" b="1" dirty="0" smtClean="0">
                <a:solidFill>
                  <a:srgbClr val="800000"/>
                </a:solidFill>
              </a:rPr>
              <a:t>Why do active learning techniques work? </a:t>
            </a:r>
            <a:endParaRPr lang="en-US" b="1" dirty="0"/>
          </a:p>
        </p:txBody>
      </p:sp>
      <p:sp>
        <p:nvSpPr>
          <p:cNvPr id="3" name="Content Placeholder 2"/>
          <p:cNvSpPr>
            <a:spLocks noGrp="1"/>
          </p:cNvSpPr>
          <p:nvPr>
            <p:ph idx="1"/>
          </p:nvPr>
        </p:nvSpPr>
        <p:spPr>
          <a:xfrm>
            <a:off x="838200" y="1182032"/>
            <a:ext cx="10515600" cy="5107411"/>
          </a:xfrm>
        </p:spPr>
        <p:txBody>
          <a:bodyPr>
            <a:noAutofit/>
          </a:bodyPr>
          <a:lstStyle/>
          <a:p>
            <a:pPr>
              <a:lnSpc>
                <a:spcPct val="110000"/>
              </a:lnSpc>
              <a:buNone/>
            </a:pPr>
            <a:r>
              <a:rPr lang="en-US" altLang="en-US" b="1" dirty="0"/>
              <a:t>What </a:t>
            </a:r>
            <a:r>
              <a:rPr lang="en-US" altLang="en-US" b="1" dirty="0" smtClean="0"/>
              <a:t>do students do</a:t>
            </a:r>
            <a:r>
              <a:rPr lang="en-US" altLang="en-US" b="1" dirty="0"/>
              <a:t>? </a:t>
            </a:r>
            <a:r>
              <a:rPr lang="en-US" altLang="en-US" sz="2400" dirty="0" smtClean="0"/>
              <a:t/>
            </a:r>
            <a:br>
              <a:rPr lang="en-US" altLang="en-US" sz="2400" dirty="0" smtClean="0"/>
            </a:br>
            <a:r>
              <a:rPr lang="en-US" altLang="en-US" sz="2400" dirty="0" smtClean="0"/>
              <a:t>     Talk, argue, listen (sometimes), reason, draw, … ==&gt; </a:t>
            </a:r>
            <a:r>
              <a:rPr lang="en-US" altLang="en-US" sz="2400" i="1" dirty="0" smtClean="0"/>
              <a:t>engaged with content</a:t>
            </a:r>
            <a:r>
              <a:rPr lang="en-US" altLang="en-US" sz="2400" dirty="0" smtClean="0"/>
              <a:t/>
            </a:r>
            <a:br>
              <a:rPr lang="en-US" altLang="en-US" sz="2400" dirty="0" smtClean="0"/>
            </a:br>
            <a:r>
              <a:rPr lang="en-US" altLang="en-US" sz="2400" dirty="0" smtClean="0"/>
              <a:t>     Learn from each other, teach each other (teach&lt;=&gt;learn) </a:t>
            </a:r>
            <a:br>
              <a:rPr lang="en-US" altLang="en-US" sz="2400" dirty="0" smtClean="0"/>
            </a:br>
            <a:r>
              <a:rPr lang="en-US" altLang="en-US" sz="2400" dirty="0" smtClean="0"/>
              <a:t>     Those who don’t know are willing to think, reason, answer</a:t>
            </a:r>
            <a:br>
              <a:rPr lang="en-US" altLang="en-US" sz="2400" dirty="0" smtClean="0"/>
            </a:br>
            <a:r>
              <a:rPr lang="en-US" altLang="en-US" sz="2400" dirty="0" smtClean="0"/>
              <a:t>     Those who do know are willing to participate (teach? show-off?) </a:t>
            </a:r>
            <a:br>
              <a:rPr lang="en-US" altLang="en-US" sz="2400" dirty="0" smtClean="0"/>
            </a:br>
            <a:r>
              <a:rPr lang="en-US" altLang="en-US" sz="2400" dirty="0" smtClean="0"/>
              <a:t>     Pre-existing thinking is elicited, confronted, resolved</a:t>
            </a:r>
            <a:endParaRPr lang="en-US" altLang="en-US" sz="2400" dirty="0"/>
          </a:p>
          <a:p>
            <a:pPr>
              <a:lnSpc>
                <a:spcPct val="110000"/>
              </a:lnSpc>
              <a:buNone/>
            </a:pPr>
            <a:endParaRPr lang="en-US" altLang="en-US" sz="2400" b="1" dirty="0" smtClean="0"/>
          </a:p>
          <a:p>
            <a:pPr>
              <a:lnSpc>
                <a:spcPct val="110000"/>
              </a:lnSpc>
              <a:buNone/>
            </a:pPr>
            <a:r>
              <a:rPr lang="en-US" altLang="en-US" b="1" dirty="0" smtClean="0"/>
              <a:t>What </a:t>
            </a:r>
            <a:r>
              <a:rPr lang="en-US" altLang="en-US" b="1" dirty="0"/>
              <a:t>are other benefits? To instructor? To class atmosphere</a:t>
            </a:r>
            <a:br>
              <a:rPr lang="en-US" altLang="en-US" b="1" dirty="0"/>
            </a:br>
            <a:r>
              <a:rPr lang="en-US" altLang="en-US" sz="2400" b="1" dirty="0" smtClean="0"/>
              <a:t>      </a:t>
            </a:r>
            <a:r>
              <a:rPr lang="en-US" altLang="en-US" sz="2400" dirty="0" smtClean="0"/>
              <a:t>Immediate feedback to instructor </a:t>
            </a:r>
            <a:br>
              <a:rPr lang="en-US" altLang="en-US" sz="2400" dirty="0" smtClean="0"/>
            </a:br>
            <a:r>
              <a:rPr lang="en-US" altLang="en-US" sz="2400" dirty="0" smtClean="0"/>
              <a:t>      Students realize that even others are struggling</a:t>
            </a:r>
            <a:br>
              <a:rPr lang="en-US" altLang="en-US" sz="2400" dirty="0" smtClean="0"/>
            </a:br>
            <a:r>
              <a:rPr lang="en-US" altLang="en-US" sz="2400" dirty="0" smtClean="0"/>
              <a:t>      Builds a friendly, yet scientific atmosphere</a:t>
            </a:r>
            <a:br>
              <a:rPr lang="en-US" altLang="en-US" sz="2400" dirty="0" smtClean="0"/>
            </a:br>
            <a:r>
              <a:rPr lang="en-US" altLang="en-US" sz="2400" dirty="0" smtClean="0"/>
              <a:t>      Improves communication</a:t>
            </a:r>
          </a:p>
          <a:p>
            <a:pPr>
              <a:lnSpc>
                <a:spcPct val="110000"/>
              </a:lnSpc>
              <a:buFont typeface="Times" panose="02020603050405020304" pitchFamily="18" charset="0"/>
              <a:buNone/>
            </a:pPr>
            <a:endParaRPr lang="en-US" altLang="en-US" sz="2400"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dirty="0"/>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38</a:t>
            </a:fld>
            <a:endParaRPr lang="en-US"/>
          </a:p>
        </p:txBody>
      </p:sp>
    </p:spTree>
    <p:extLst>
      <p:ext uri="{BB962C8B-B14F-4D97-AF65-F5344CB8AC3E}">
        <p14:creationId xmlns:p14="http://schemas.microsoft.com/office/powerpoint/2010/main" val="113440731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0863" y="2107581"/>
            <a:ext cx="10515600" cy="1438510"/>
          </a:xfrm>
        </p:spPr>
        <p:txBody>
          <a:bodyPr>
            <a:normAutofit/>
          </a:bodyPr>
          <a:lstStyle/>
          <a:p>
            <a:pPr algn="ctr"/>
            <a:r>
              <a:rPr lang="en-US" sz="6000" b="1" dirty="0" smtClean="0"/>
              <a:t>Flipped Classroom</a:t>
            </a:r>
            <a:endParaRPr lang="en-US" sz="3600"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39</a:t>
            </a:fld>
            <a:endParaRPr lang="en-US"/>
          </a:p>
        </p:txBody>
      </p:sp>
    </p:spTree>
    <p:extLst>
      <p:ext uri="{BB962C8B-B14F-4D97-AF65-F5344CB8AC3E}">
        <p14:creationId xmlns:p14="http://schemas.microsoft.com/office/powerpoint/2010/main" val="34112087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7861"/>
            <a:ext cx="10515600" cy="721772"/>
          </a:xfrm>
        </p:spPr>
        <p:txBody>
          <a:bodyPr>
            <a:normAutofit/>
          </a:bodyPr>
          <a:lstStyle/>
          <a:p>
            <a:pPr algn="ctr"/>
            <a:r>
              <a:rPr lang="en-US" sz="4000" b="1" dirty="0" smtClean="0">
                <a:solidFill>
                  <a:srgbClr val="800000"/>
                </a:solidFill>
              </a:rPr>
              <a:t>How engaged are your students? </a:t>
            </a:r>
            <a:endParaRPr lang="en-US" sz="4000" b="1" dirty="0"/>
          </a:p>
        </p:txBody>
      </p:sp>
      <p:sp>
        <p:nvSpPr>
          <p:cNvPr id="3" name="Content Placeholder 2"/>
          <p:cNvSpPr>
            <a:spLocks noGrp="1"/>
          </p:cNvSpPr>
          <p:nvPr>
            <p:ph idx="1"/>
          </p:nvPr>
        </p:nvSpPr>
        <p:spPr>
          <a:xfrm>
            <a:off x="490650" y="1115122"/>
            <a:ext cx="11251582" cy="5096107"/>
          </a:xfrm>
        </p:spPr>
        <p:txBody>
          <a:bodyPr>
            <a:normAutofit/>
          </a:bodyPr>
          <a:lstStyle/>
          <a:p>
            <a:r>
              <a:rPr lang="en-IN" sz="2400" dirty="0" smtClean="0"/>
              <a:t>Consider a large class. Example: EE 111/ 112 (N ~ 150?), CS 101 (N~250 per section)</a:t>
            </a:r>
          </a:p>
          <a:p>
            <a:r>
              <a:rPr lang="en-IN" sz="2400" dirty="0" smtClean="0"/>
              <a:t>Imagine a 90-minute class in a large auditorium with fixed seats. </a:t>
            </a:r>
            <a:endParaRPr lang="en-IN" sz="2400" dirty="0" smtClean="0">
              <a:solidFill>
                <a:srgbClr val="0070C0"/>
              </a:solidFill>
            </a:endParaRPr>
          </a:p>
          <a:p>
            <a:pPr marL="0" indent="0">
              <a:buNone/>
            </a:pPr>
            <a:r>
              <a:rPr lang="en-IN" sz="1800" dirty="0" smtClean="0">
                <a:solidFill>
                  <a:srgbClr val="0000FF"/>
                </a:solidFill>
              </a:rPr>
              <a:t>Think (Individually): </a:t>
            </a:r>
          </a:p>
          <a:p>
            <a:pPr lvl="1"/>
            <a:r>
              <a:rPr lang="en-IN" sz="1800" dirty="0" smtClean="0"/>
              <a:t>Predict the percentage of students who may be showing </a:t>
            </a:r>
            <a:r>
              <a:rPr lang="en-IN" sz="1800" dirty="0"/>
              <a:t>“engaged” </a:t>
            </a:r>
            <a:r>
              <a:rPr lang="en-IN" sz="1800" dirty="0" smtClean="0"/>
              <a:t>behaviour (with the content of the lecture), at various instants of time.</a:t>
            </a:r>
          </a:p>
          <a:p>
            <a:pPr lvl="1"/>
            <a:r>
              <a:rPr lang="en-IN" sz="1800" dirty="0" smtClean="0"/>
              <a:t>Draw a graph of engagement versus time. </a:t>
            </a:r>
            <a:r>
              <a:rPr lang="en-IN" sz="1800" dirty="0" smtClean="0">
                <a:solidFill>
                  <a:srgbClr val="C00000"/>
                </a:solidFill>
              </a:rPr>
              <a:t>[~1 min]</a:t>
            </a:r>
          </a:p>
          <a:p>
            <a:pPr marL="0" indent="0">
              <a:buNone/>
            </a:pPr>
            <a:r>
              <a:rPr lang="en-IN" sz="1800" dirty="0" smtClean="0">
                <a:solidFill>
                  <a:srgbClr val="0000FF"/>
                </a:solidFill>
              </a:rPr>
              <a:t>Pair (with your neighbour):</a:t>
            </a:r>
          </a:p>
          <a:p>
            <a:pPr lvl="1"/>
            <a:r>
              <a:rPr lang="en-IN" sz="1800" dirty="0" smtClean="0"/>
              <a:t>Examine each other’s graphs. </a:t>
            </a:r>
            <a:r>
              <a:rPr lang="en-IN" sz="1800" dirty="0" smtClean="0">
                <a:solidFill>
                  <a:srgbClr val="C00000"/>
                </a:solidFill>
              </a:rPr>
              <a:t>[~1 min]</a:t>
            </a:r>
            <a:endParaRPr lang="en-IN" sz="1800" dirty="0" smtClean="0"/>
          </a:p>
          <a:p>
            <a:pPr lvl="1"/>
            <a:r>
              <a:rPr lang="en-IN" sz="1800" dirty="0" smtClean="0"/>
              <a:t>Together, come up with two techniques to convert your graph into something that looks like the figure. </a:t>
            </a:r>
            <a:r>
              <a:rPr lang="en-IN" sz="1800" dirty="0" smtClean="0">
                <a:solidFill>
                  <a:srgbClr val="C00000"/>
                </a:solidFill>
              </a:rPr>
              <a:t>[~3 min]</a:t>
            </a:r>
          </a:p>
          <a:p>
            <a:pPr marL="457200" lvl="1" indent="0">
              <a:buNone/>
            </a:pPr>
            <a:endParaRPr lang="en-IN" sz="1800" dirty="0" smtClean="0">
              <a:solidFill>
                <a:srgbClr val="C00000"/>
              </a:solidFill>
            </a:endParaRPr>
          </a:p>
          <a:p>
            <a:pPr marL="0" indent="0">
              <a:lnSpc>
                <a:spcPct val="110000"/>
              </a:lnSpc>
              <a:spcBef>
                <a:spcPts val="1200"/>
              </a:spcBef>
              <a:buNone/>
            </a:pPr>
            <a:r>
              <a:rPr lang="en-IN" dirty="0" smtClean="0">
                <a:solidFill>
                  <a:srgbClr val="0000FF"/>
                </a:solidFill>
              </a:rPr>
              <a:t>Share (entire audience):</a:t>
            </a:r>
          </a:p>
          <a:p>
            <a:pPr lvl="1">
              <a:lnSpc>
                <a:spcPct val="110000"/>
              </a:lnSpc>
              <a:spcBef>
                <a:spcPts val="0"/>
              </a:spcBef>
            </a:pPr>
            <a:r>
              <a:rPr lang="en-IN" sz="2800" dirty="0" smtClean="0"/>
              <a:t>Discuss pros and cons of some techniques. </a:t>
            </a:r>
            <a:r>
              <a:rPr lang="en-IN" sz="2800" dirty="0" smtClean="0">
                <a:solidFill>
                  <a:srgbClr val="C00000"/>
                </a:solidFill>
              </a:rPr>
              <a:t>[~2 min each]</a:t>
            </a:r>
          </a:p>
          <a:p>
            <a:pPr lvl="1">
              <a:lnSpc>
                <a:spcPct val="110000"/>
              </a:lnSpc>
              <a:spcBef>
                <a:spcPts val="0"/>
              </a:spcBef>
            </a:pPr>
            <a:r>
              <a:rPr lang="en-IN" sz="2800" dirty="0" smtClean="0"/>
              <a:t>Identify top three techniques that are likely to “succeed”. </a:t>
            </a:r>
            <a:r>
              <a:rPr lang="en-IN" sz="2800" dirty="0" smtClean="0">
                <a:solidFill>
                  <a:srgbClr val="C00000"/>
                </a:solidFill>
              </a:rPr>
              <a:t>[~3 min]</a:t>
            </a:r>
          </a:p>
          <a:p>
            <a:pPr marL="457200" lvl="1" indent="0">
              <a:buNone/>
            </a:pPr>
            <a:endParaRPr lang="en-IN" dirty="0" smtClean="0">
              <a:solidFill>
                <a:srgbClr val="C00000"/>
              </a:solidFill>
            </a:endParaRP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4</a:t>
            </a:fld>
            <a:endParaRPr lang="en-US" dirty="0"/>
          </a:p>
        </p:txBody>
      </p:sp>
      <p:grpSp>
        <p:nvGrpSpPr>
          <p:cNvPr id="16" name="Group 15"/>
          <p:cNvGrpSpPr/>
          <p:nvPr/>
        </p:nvGrpSpPr>
        <p:grpSpPr>
          <a:xfrm>
            <a:off x="9311267" y="3970351"/>
            <a:ext cx="2483003" cy="1794830"/>
            <a:chOff x="7054216" y="4191794"/>
            <a:chExt cx="1480184" cy="1208920"/>
          </a:xfrm>
        </p:grpSpPr>
        <p:cxnSp>
          <p:nvCxnSpPr>
            <p:cNvPr id="17" name="Straight Arrow Connector 16"/>
            <p:cNvCxnSpPr/>
            <p:nvPr/>
          </p:nvCxnSpPr>
          <p:spPr>
            <a:xfrm>
              <a:off x="7391400" y="5029200"/>
              <a:ext cx="11430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rot="5400000" flipH="1" flipV="1">
              <a:off x="6972300" y="4610100"/>
              <a:ext cx="8382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9" name="Freeform 18"/>
            <p:cNvSpPr/>
            <p:nvPr/>
          </p:nvSpPr>
          <p:spPr>
            <a:xfrm>
              <a:off x="7391400" y="4381018"/>
              <a:ext cx="1066799" cy="419582"/>
            </a:xfrm>
            <a:custGeom>
              <a:avLst/>
              <a:gdLst>
                <a:gd name="connsiteX0" fmla="*/ 0 w 1018573"/>
                <a:gd name="connsiteY0" fmla="*/ 190982 h 190982"/>
                <a:gd name="connsiteX1" fmla="*/ 81023 w 1018573"/>
                <a:gd name="connsiteY1" fmla="*/ 17362 h 190982"/>
                <a:gd name="connsiteX2" fmla="*/ 370390 w 1018573"/>
                <a:gd name="connsiteY2" fmla="*/ 86810 h 190982"/>
                <a:gd name="connsiteX3" fmla="*/ 694481 w 1018573"/>
                <a:gd name="connsiteY3" fmla="*/ 5787 h 190982"/>
                <a:gd name="connsiteX4" fmla="*/ 1018573 w 1018573"/>
                <a:gd name="connsiteY4" fmla="*/ 109959 h 190982"/>
                <a:gd name="connsiteX0" fmla="*/ 0 w 1018573"/>
                <a:gd name="connsiteY0" fmla="*/ 200548 h 200548"/>
                <a:gd name="connsiteX1" fmla="*/ 81023 w 1018573"/>
                <a:gd name="connsiteY1" fmla="*/ 26928 h 200548"/>
                <a:gd name="connsiteX2" fmla="*/ 370390 w 1018573"/>
                <a:gd name="connsiteY2" fmla="*/ 96376 h 200548"/>
                <a:gd name="connsiteX3" fmla="*/ 694481 w 1018573"/>
                <a:gd name="connsiteY3" fmla="*/ 15353 h 200548"/>
                <a:gd name="connsiteX4" fmla="*/ 1018573 w 1018573"/>
                <a:gd name="connsiteY4"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48971 w 1018573"/>
                <a:gd name="connsiteY3" fmla="*/ 15353 h 200548"/>
                <a:gd name="connsiteX4" fmla="*/ 1018573 w 1018573"/>
                <a:gd name="connsiteY4"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14812 w 1018573"/>
                <a:gd name="connsiteY3" fmla="*/ 84203 h 200548"/>
                <a:gd name="connsiteX4" fmla="*/ 548971 w 1018573"/>
                <a:gd name="connsiteY4" fmla="*/ 15353 h 200548"/>
                <a:gd name="connsiteX5" fmla="*/ 1018573 w 1018573"/>
                <a:gd name="connsiteY5"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14812 w 1018573"/>
                <a:gd name="connsiteY3" fmla="*/ 84203 h 200548"/>
                <a:gd name="connsiteX4" fmla="*/ 548971 w 1018573"/>
                <a:gd name="connsiteY4" fmla="*/ 15353 h 200548"/>
                <a:gd name="connsiteX5" fmla="*/ 1018573 w 1018573"/>
                <a:gd name="connsiteY5"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14812 w 1018573"/>
                <a:gd name="connsiteY3" fmla="*/ 84203 h 200548"/>
                <a:gd name="connsiteX4" fmla="*/ 694482 w 1018573"/>
                <a:gd name="connsiteY4" fmla="*/ 15353 h 200548"/>
                <a:gd name="connsiteX5" fmla="*/ 1018573 w 1018573"/>
                <a:gd name="connsiteY5"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14812 w 1018573"/>
                <a:gd name="connsiteY3" fmla="*/ 84203 h 200548"/>
                <a:gd name="connsiteX4" fmla="*/ 694482 w 1018573"/>
                <a:gd name="connsiteY4" fmla="*/ 15353 h 200548"/>
                <a:gd name="connsiteX5" fmla="*/ 1018573 w 1018573"/>
                <a:gd name="connsiteY5" fmla="*/ 50157 h 200548"/>
                <a:gd name="connsiteX0" fmla="*/ 0 w 1018573"/>
                <a:gd name="connsiteY0" fmla="*/ 200548 h 200548"/>
                <a:gd name="connsiteX1" fmla="*/ 81023 w 1018573"/>
                <a:gd name="connsiteY1" fmla="*/ 26928 h 200548"/>
                <a:gd name="connsiteX2" fmla="*/ 370390 w 1018573"/>
                <a:gd name="connsiteY2" fmla="*/ 96376 h 200548"/>
                <a:gd name="connsiteX3" fmla="*/ 514812 w 1018573"/>
                <a:gd name="connsiteY3" fmla="*/ 84203 h 200548"/>
                <a:gd name="connsiteX4" fmla="*/ 694482 w 1018573"/>
                <a:gd name="connsiteY4" fmla="*/ 15353 h 200548"/>
                <a:gd name="connsiteX5" fmla="*/ 1018573 w 1018573"/>
                <a:gd name="connsiteY5" fmla="*/ 50157 h 200548"/>
                <a:gd name="connsiteX0" fmla="*/ 0 w 1018573"/>
                <a:gd name="connsiteY0" fmla="*/ 190982 h 190982"/>
                <a:gd name="connsiteX1" fmla="*/ 81023 w 1018573"/>
                <a:gd name="connsiteY1" fmla="*/ 17362 h 190982"/>
                <a:gd name="connsiteX2" fmla="*/ 370390 w 1018573"/>
                <a:gd name="connsiteY2" fmla="*/ 86810 h 190982"/>
                <a:gd name="connsiteX3" fmla="*/ 514812 w 1018573"/>
                <a:gd name="connsiteY3" fmla="*/ 74637 h 190982"/>
                <a:gd name="connsiteX4" fmla="*/ 694482 w 1018573"/>
                <a:gd name="connsiteY4" fmla="*/ 5787 h 190982"/>
                <a:gd name="connsiteX5" fmla="*/ 1018573 w 1018573"/>
                <a:gd name="connsiteY5" fmla="*/ 40591 h 190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8573" h="190982">
                  <a:moveTo>
                    <a:pt x="0" y="190982"/>
                  </a:moveTo>
                  <a:cubicBezTo>
                    <a:pt x="9645" y="112853"/>
                    <a:pt x="19291" y="34724"/>
                    <a:pt x="81023" y="17362"/>
                  </a:cubicBezTo>
                  <a:cubicBezTo>
                    <a:pt x="142755" y="0"/>
                    <a:pt x="298092" y="77264"/>
                    <a:pt x="370390" y="86810"/>
                  </a:cubicBezTo>
                  <a:cubicBezTo>
                    <a:pt x="442688" y="96356"/>
                    <a:pt x="460797" y="88141"/>
                    <a:pt x="514812" y="74637"/>
                  </a:cubicBezTo>
                  <a:cubicBezTo>
                    <a:pt x="568827" y="61133"/>
                    <a:pt x="610522" y="11461"/>
                    <a:pt x="694482" y="5787"/>
                  </a:cubicBezTo>
                  <a:cubicBezTo>
                    <a:pt x="778442" y="113"/>
                    <a:pt x="926198" y="38728"/>
                    <a:pt x="1018573" y="40591"/>
                  </a:cubicBezTo>
                </a:path>
              </a:pathLst>
            </a:cu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p:cNvSpPr txBox="1"/>
            <p:nvPr/>
          </p:nvSpPr>
          <p:spPr>
            <a:xfrm>
              <a:off x="7772400" y="5031382"/>
              <a:ext cx="261610" cy="369332"/>
            </a:xfrm>
            <a:prstGeom prst="rect">
              <a:avLst/>
            </a:prstGeom>
            <a:noFill/>
          </p:spPr>
          <p:txBody>
            <a:bodyPr wrap="none" rtlCol="0">
              <a:spAutoFit/>
            </a:bodyPr>
            <a:lstStyle/>
            <a:p>
              <a:r>
                <a:rPr lang="en-US" dirty="0" smtClean="0"/>
                <a:t>t</a:t>
              </a:r>
              <a:endParaRPr lang="en-US" dirty="0"/>
            </a:p>
          </p:txBody>
        </p:sp>
        <p:sp>
          <p:nvSpPr>
            <p:cNvPr id="21" name="TextBox 20"/>
            <p:cNvSpPr txBox="1"/>
            <p:nvPr/>
          </p:nvSpPr>
          <p:spPr>
            <a:xfrm>
              <a:off x="7054216" y="4656085"/>
              <a:ext cx="518091" cy="369332"/>
            </a:xfrm>
            <a:prstGeom prst="rect">
              <a:avLst/>
            </a:prstGeom>
            <a:noFill/>
          </p:spPr>
          <p:txBody>
            <a:bodyPr wrap="none" rtlCol="0">
              <a:spAutoFit/>
            </a:bodyPr>
            <a:lstStyle/>
            <a:p>
              <a:r>
                <a:rPr lang="en-US" dirty="0" smtClean="0"/>
                <a:t>% e</a:t>
              </a:r>
              <a:endParaRPr lang="en-US" dirty="0"/>
            </a:p>
          </p:txBody>
        </p:sp>
        <p:cxnSp>
          <p:nvCxnSpPr>
            <p:cNvPr id="22" name="Straight Connector 21"/>
            <p:cNvCxnSpPr/>
            <p:nvPr/>
          </p:nvCxnSpPr>
          <p:spPr>
            <a:xfrm>
              <a:off x="7315200" y="4495800"/>
              <a:ext cx="228600" cy="1588"/>
            </a:xfrm>
            <a:prstGeom prst="line">
              <a:avLst/>
            </a:prstGeom>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7057863" y="4395913"/>
              <a:ext cx="476412" cy="338554"/>
            </a:xfrm>
            <a:prstGeom prst="rect">
              <a:avLst/>
            </a:prstGeom>
            <a:noFill/>
          </p:spPr>
          <p:txBody>
            <a:bodyPr wrap="square" rtlCol="0">
              <a:spAutoFit/>
            </a:bodyPr>
            <a:lstStyle/>
            <a:p>
              <a:r>
                <a:rPr lang="en-US" sz="1600" dirty="0" smtClean="0"/>
                <a:t>0.8</a:t>
              </a:r>
              <a:endParaRPr lang="en-US" sz="1600" dirty="0"/>
            </a:p>
          </p:txBody>
        </p:sp>
      </p:grpSp>
    </p:spTree>
    <p:extLst>
      <p:ext uri="{BB962C8B-B14F-4D97-AF65-F5344CB8AC3E}">
        <p14:creationId xmlns:p14="http://schemas.microsoft.com/office/powerpoint/2010/main" val="85283032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609600" y="274637"/>
            <a:ext cx="10972800" cy="1143200"/>
          </a:xfrm>
          <a:prstGeom prst="rect">
            <a:avLst/>
          </a:prstGeom>
        </p:spPr>
        <p:txBody>
          <a:bodyPr vert="horz" lIns="121900" tIns="121900" rIns="121900" bIns="121900" rtlCol="0" anchor="b" anchorCtr="0">
            <a:noAutofit/>
          </a:bodyPr>
          <a:lstStyle/>
          <a:p>
            <a:pPr algn="ctr"/>
            <a:r>
              <a:rPr lang="en" b="1" dirty="0">
                <a:solidFill>
                  <a:srgbClr val="800000"/>
                </a:solidFill>
              </a:rPr>
              <a:t>Flipping the classroom - From</a:t>
            </a:r>
          </a:p>
        </p:txBody>
      </p:sp>
      <p:sp>
        <p:nvSpPr>
          <p:cNvPr id="72" name="Shape 72"/>
          <p:cNvSpPr txBox="1"/>
          <p:nvPr/>
        </p:nvSpPr>
        <p:spPr>
          <a:xfrm>
            <a:off x="409434" y="2452033"/>
            <a:ext cx="6320799" cy="1143200"/>
          </a:xfrm>
          <a:prstGeom prst="rect">
            <a:avLst/>
          </a:prstGeom>
        </p:spPr>
        <p:txBody>
          <a:bodyPr lIns="121900" tIns="121900" rIns="121900" bIns="121900" anchor="t" anchorCtr="0">
            <a:noAutofit/>
          </a:bodyPr>
          <a:lstStyle/>
          <a:p>
            <a:r>
              <a:rPr lang="en" sz="4000"/>
              <a:t>Information Transmission</a:t>
            </a:r>
          </a:p>
        </p:txBody>
      </p:sp>
      <p:sp>
        <p:nvSpPr>
          <p:cNvPr id="73" name="Shape 73"/>
          <p:cNvSpPr txBox="1"/>
          <p:nvPr/>
        </p:nvSpPr>
        <p:spPr>
          <a:xfrm>
            <a:off x="409434" y="4118400"/>
            <a:ext cx="6320799" cy="1143200"/>
          </a:xfrm>
          <a:prstGeom prst="rect">
            <a:avLst/>
          </a:prstGeom>
        </p:spPr>
        <p:txBody>
          <a:bodyPr lIns="121900" tIns="121900" rIns="121900" bIns="121900" anchor="t" anchorCtr="0">
            <a:noAutofit/>
          </a:bodyPr>
          <a:lstStyle/>
          <a:p>
            <a:pPr algn="ctr"/>
            <a:r>
              <a:rPr lang="en" sz="4000"/>
              <a:t>Assimilation</a:t>
            </a:r>
          </a:p>
        </p:txBody>
      </p:sp>
      <p:sp>
        <p:nvSpPr>
          <p:cNvPr id="74" name="Shape 74"/>
          <p:cNvSpPr txBox="1"/>
          <p:nvPr/>
        </p:nvSpPr>
        <p:spPr>
          <a:xfrm>
            <a:off x="8418801" y="2452033"/>
            <a:ext cx="3163599" cy="1143200"/>
          </a:xfrm>
          <a:prstGeom prst="rect">
            <a:avLst/>
          </a:prstGeom>
        </p:spPr>
        <p:txBody>
          <a:bodyPr lIns="121900" tIns="121900" rIns="121900" bIns="121900" anchor="t" anchorCtr="0">
            <a:noAutofit/>
          </a:bodyPr>
          <a:lstStyle/>
          <a:p>
            <a:r>
              <a:rPr lang="en" sz="4000" dirty="0"/>
              <a:t>In </a:t>
            </a:r>
            <a:r>
              <a:rPr lang="en" sz="4000" dirty="0" smtClean="0"/>
              <a:t>class</a:t>
            </a:r>
            <a:endParaRPr lang="en" sz="3200" dirty="0">
              <a:solidFill>
                <a:srgbClr val="0000FF"/>
              </a:solidFill>
            </a:endParaRPr>
          </a:p>
        </p:txBody>
      </p:sp>
      <p:sp>
        <p:nvSpPr>
          <p:cNvPr id="75" name="Shape 75"/>
          <p:cNvSpPr txBox="1"/>
          <p:nvPr/>
        </p:nvSpPr>
        <p:spPr>
          <a:xfrm>
            <a:off x="8596401" y="4118400"/>
            <a:ext cx="3595599" cy="1143200"/>
          </a:xfrm>
          <a:prstGeom prst="rect">
            <a:avLst/>
          </a:prstGeom>
        </p:spPr>
        <p:txBody>
          <a:bodyPr lIns="121900" tIns="121900" rIns="121900" bIns="121900" anchor="t" anchorCtr="0">
            <a:noAutofit/>
          </a:bodyPr>
          <a:lstStyle/>
          <a:p>
            <a:r>
              <a:rPr lang="en" sz="4000" dirty="0"/>
              <a:t>Outside </a:t>
            </a:r>
            <a:r>
              <a:rPr lang="en" sz="4000" dirty="0" smtClean="0"/>
              <a:t>class</a:t>
            </a:r>
            <a:endParaRPr lang="en" sz="3200" dirty="0">
              <a:solidFill>
                <a:srgbClr val="0000FF"/>
              </a:solidFill>
            </a:endParaRPr>
          </a:p>
        </p:txBody>
      </p:sp>
      <p:cxnSp>
        <p:nvCxnSpPr>
          <p:cNvPr id="76" name="Shape 76"/>
          <p:cNvCxnSpPr>
            <a:stCxn id="72" idx="3"/>
            <a:endCxn id="74" idx="1"/>
          </p:cNvCxnSpPr>
          <p:nvPr/>
        </p:nvCxnSpPr>
        <p:spPr>
          <a:xfrm>
            <a:off x="6730233" y="3023633"/>
            <a:ext cx="1688567" cy="0"/>
          </a:xfrm>
          <a:prstGeom prst="straightConnector1">
            <a:avLst/>
          </a:prstGeom>
          <a:noFill/>
          <a:ln w="38100" cap="flat">
            <a:solidFill>
              <a:schemeClr val="dk2"/>
            </a:solidFill>
            <a:prstDash val="solid"/>
            <a:round/>
            <a:headEnd type="none" w="lg" len="lg"/>
            <a:tailEnd type="triangle" w="lg" len="lg"/>
          </a:ln>
        </p:spPr>
      </p:cxnSp>
      <p:cxnSp>
        <p:nvCxnSpPr>
          <p:cNvPr id="77" name="Shape 77"/>
          <p:cNvCxnSpPr>
            <a:endCxn id="75" idx="1"/>
          </p:cNvCxnSpPr>
          <p:nvPr/>
        </p:nvCxnSpPr>
        <p:spPr>
          <a:xfrm>
            <a:off x="6730399" y="4690000"/>
            <a:ext cx="1866000" cy="0"/>
          </a:xfrm>
          <a:prstGeom prst="straightConnector1">
            <a:avLst/>
          </a:prstGeom>
          <a:noFill/>
          <a:ln w="38100" cap="flat">
            <a:solidFill>
              <a:schemeClr val="dk2"/>
            </a:solidFill>
            <a:prstDash val="solid"/>
            <a:round/>
            <a:headEnd type="none" w="lg" len="lg"/>
            <a:tailEnd type="triangle" w="lg" len="lg"/>
          </a:ln>
        </p:spPr>
      </p:cxnSp>
    </p:spTree>
    <p:extLst>
      <p:ext uri="{BB962C8B-B14F-4D97-AF65-F5344CB8AC3E}">
        <p14:creationId xmlns:p14="http://schemas.microsoft.com/office/powerpoint/2010/main" val="2614739680"/>
      </p:ext>
    </p:extLst>
  </p:cSld>
  <p:clrMapOvr>
    <a:masterClrMapping/>
  </p:clrMapOvr>
  <p:transition spd="slow">
    <p:cut/>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609600" y="274637"/>
            <a:ext cx="10972800" cy="1143200"/>
          </a:xfrm>
          <a:prstGeom prst="rect">
            <a:avLst/>
          </a:prstGeom>
        </p:spPr>
        <p:txBody>
          <a:bodyPr vert="horz" lIns="121900" tIns="121900" rIns="121900" bIns="121900" rtlCol="0" anchor="b" anchorCtr="0">
            <a:noAutofit/>
          </a:bodyPr>
          <a:lstStyle/>
          <a:p>
            <a:pPr algn="ctr"/>
            <a:r>
              <a:rPr lang="en" b="1" dirty="0">
                <a:solidFill>
                  <a:srgbClr val="800000"/>
                </a:solidFill>
              </a:rPr>
              <a:t>Flipping the classroom - From</a:t>
            </a:r>
          </a:p>
        </p:txBody>
      </p:sp>
      <p:sp>
        <p:nvSpPr>
          <p:cNvPr id="72" name="Shape 72"/>
          <p:cNvSpPr txBox="1"/>
          <p:nvPr/>
        </p:nvSpPr>
        <p:spPr>
          <a:xfrm>
            <a:off x="409434" y="2452033"/>
            <a:ext cx="6320799" cy="1143200"/>
          </a:xfrm>
          <a:prstGeom prst="rect">
            <a:avLst/>
          </a:prstGeom>
        </p:spPr>
        <p:txBody>
          <a:bodyPr lIns="121900" tIns="121900" rIns="121900" bIns="121900" anchor="t" anchorCtr="0">
            <a:noAutofit/>
          </a:bodyPr>
          <a:lstStyle/>
          <a:p>
            <a:r>
              <a:rPr lang="en" sz="4000"/>
              <a:t>Information Transmission</a:t>
            </a:r>
          </a:p>
        </p:txBody>
      </p:sp>
      <p:sp>
        <p:nvSpPr>
          <p:cNvPr id="73" name="Shape 73"/>
          <p:cNvSpPr txBox="1"/>
          <p:nvPr/>
        </p:nvSpPr>
        <p:spPr>
          <a:xfrm>
            <a:off x="409434" y="4118400"/>
            <a:ext cx="6320799" cy="1143200"/>
          </a:xfrm>
          <a:prstGeom prst="rect">
            <a:avLst/>
          </a:prstGeom>
        </p:spPr>
        <p:txBody>
          <a:bodyPr lIns="121900" tIns="121900" rIns="121900" bIns="121900" anchor="t" anchorCtr="0">
            <a:noAutofit/>
          </a:bodyPr>
          <a:lstStyle/>
          <a:p>
            <a:pPr algn="ctr"/>
            <a:r>
              <a:rPr lang="en" sz="4000"/>
              <a:t>Assimilation</a:t>
            </a:r>
          </a:p>
        </p:txBody>
      </p:sp>
      <p:sp>
        <p:nvSpPr>
          <p:cNvPr id="74" name="Shape 74"/>
          <p:cNvSpPr txBox="1"/>
          <p:nvPr/>
        </p:nvSpPr>
        <p:spPr>
          <a:xfrm>
            <a:off x="8418801" y="2452033"/>
            <a:ext cx="3163599" cy="1143200"/>
          </a:xfrm>
          <a:prstGeom prst="rect">
            <a:avLst/>
          </a:prstGeom>
        </p:spPr>
        <p:txBody>
          <a:bodyPr lIns="121900" tIns="121900" rIns="121900" bIns="121900" anchor="t" anchorCtr="0">
            <a:noAutofit/>
          </a:bodyPr>
          <a:lstStyle/>
          <a:p>
            <a:r>
              <a:rPr lang="en" sz="4000" dirty="0"/>
              <a:t>In </a:t>
            </a:r>
            <a:r>
              <a:rPr lang="en" sz="4000" dirty="0" smtClean="0"/>
              <a:t>class </a:t>
            </a:r>
            <a:r>
              <a:rPr lang="en" sz="3200" dirty="0" smtClean="0">
                <a:solidFill>
                  <a:srgbClr val="0000FF"/>
                </a:solidFill>
              </a:rPr>
              <a:t>(lecture)</a:t>
            </a:r>
            <a:endParaRPr lang="en" sz="3200" dirty="0">
              <a:solidFill>
                <a:srgbClr val="0000FF"/>
              </a:solidFill>
            </a:endParaRPr>
          </a:p>
        </p:txBody>
      </p:sp>
      <p:sp>
        <p:nvSpPr>
          <p:cNvPr id="75" name="Shape 75"/>
          <p:cNvSpPr txBox="1"/>
          <p:nvPr/>
        </p:nvSpPr>
        <p:spPr>
          <a:xfrm>
            <a:off x="8596401" y="4118400"/>
            <a:ext cx="3595599" cy="1143200"/>
          </a:xfrm>
          <a:prstGeom prst="rect">
            <a:avLst/>
          </a:prstGeom>
        </p:spPr>
        <p:txBody>
          <a:bodyPr lIns="121900" tIns="121900" rIns="121900" bIns="121900" anchor="t" anchorCtr="0">
            <a:noAutofit/>
          </a:bodyPr>
          <a:lstStyle/>
          <a:p>
            <a:r>
              <a:rPr lang="en" sz="4000" dirty="0"/>
              <a:t>Outside </a:t>
            </a:r>
            <a:r>
              <a:rPr lang="en" sz="4000" dirty="0" smtClean="0"/>
              <a:t>class </a:t>
            </a:r>
            <a:r>
              <a:rPr lang="en" sz="3200" dirty="0" smtClean="0">
                <a:solidFill>
                  <a:srgbClr val="0000FF"/>
                </a:solidFill>
              </a:rPr>
              <a:t>(HW problems)</a:t>
            </a:r>
            <a:endParaRPr lang="en" sz="3200" dirty="0">
              <a:solidFill>
                <a:srgbClr val="0000FF"/>
              </a:solidFill>
            </a:endParaRPr>
          </a:p>
        </p:txBody>
      </p:sp>
      <p:cxnSp>
        <p:nvCxnSpPr>
          <p:cNvPr id="76" name="Shape 76"/>
          <p:cNvCxnSpPr>
            <a:stCxn id="72" idx="3"/>
            <a:endCxn id="74" idx="1"/>
          </p:cNvCxnSpPr>
          <p:nvPr/>
        </p:nvCxnSpPr>
        <p:spPr>
          <a:xfrm>
            <a:off x="6730233" y="3023633"/>
            <a:ext cx="1688567" cy="0"/>
          </a:xfrm>
          <a:prstGeom prst="straightConnector1">
            <a:avLst/>
          </a:prstGeom>
          <a:noFill/>
          <a:ln w="38100" cap="flat">
            <a:solidFill>
              <a:schemeClr val="dk2"/>
            </a:solidFill>
            <a:prstDash val="solid"/>
            <a:round/>
            <a:headEnd type="none" w="lg" len="lg"/>
            <a:tailEnd type="triangle" w="lg" len="lg"/>
          </a:ln>
        </p:spPr>
      </p:cxnSp>
      <p:cxnSp>
        <p:nvCxnSpPr>
          <p:cNvPr id="77" name="Shape 77"/>
          <p:cNvCxnSpPr>
            <a:endCxn id="75" idx="1"/>
          </p:cNvCxnSpPr>
          <p:nvPr/>
        </p:nvCxnSpPr>
        <p:spPr>
          <a:xfrm>
            <a:off x="6730399" y="4690000"/>
            <a:ext cx="1866000" cy="0"/>
          </a:xfrm>
          <a:prstGeom prst="straightConnector1">
            <a:avLst/>
          </a:prstGeom>
          <a:noFill/>
          <a:ln w="38100" cap="flat">
            <a:solidFill>
              <a:schemeClr val="dk2"/>
            </a:solidFill>
            <a:prstDash val="solid"/>
            <a:round/>
            <a:headEnd type="none" w="lg" len="lg"/>
            <a:tailEnd type="triangle" w="lg" len="lg"/>
          </a:ln>
        </p:spPr>
      </p:cxnSp>
    </p:spTree>
    <p:extLst>
      <p:ext uri="{BB962C8B-B14F-4D97-AF65-F5344CB8AC3E}">
        <p14:creationId xmlns:p14="http://schemas.microsoft.com/office/powerpoint/2010/main" val="1844427485"/>
      </p:ext>
    </p:extLst>
  </p:cSld>
  <p:clrMapOvr>
    <a:masterClrMapping/>
  </p:clrMapOvr>
  <p:transition spd="slow">
    <p:cut/>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609600" y="274637"/>
            <a:ext cx="10972800" cy="1143200"/>
          </a:xfrm>
          <a:prstGeom prst="rect">
            <a:avLst/>
          </a:prstGeom>
        </p:spPr>
        <p:txBody>
          <a:bodyPr vert="horz" lIns="121900" tIns="121900" rIns="121900" bIns="121900" rtlCol="0" anchor="b" anchorCtr="0">
            <a:noAutofit/>
          </a:bodyPr>
          <a:lstStyle/>
          <a:p>
            <a:pPr algn="ctr"/>
            <a:r>
              <a:rPr lang="en" b="1" dirty="0">
                <a:solidFill>
                  <a:srgbClr val="800000"/>
                </a:solidFill>
              </a:rPr>
              <a:t>Flipping the classroom - To</a:t>
            </a:r>
          </a:p>
        </p:txBody>
      </p:sp>
      <p:sp>
        <p:nvSpPr>
          <p:cNvPr id="83" name="Shape 83"/>
          <p:cNvSpPr txBox="1"/>
          <p:nvPr/>
        </p:nvSpPr>
        <p:spPr>
          <a:xfrm>
            <a:off x="409434" y="2452033"/>
            <a:ext cx="6320799" cy="1143200"/>
          </a:xfrm>
          <a:prstGeom prst="rect">
            <a:avLst/>
          </a:prstGeom>
        </p:spPr>
        <p:txBody>
          <a:bodyPr lIns="121900" tIns="121900" rIns="121900" bIns="121900" anchor="t" anchorCtr="0">
            <a:noAutofit/>
          </a:bodyPr>
          <a:lstStyle/>
          <a:p>
            <a:r>
              <a:rPr lang="en" sz="4000"/>
              <a:t>Information Transmission</a:t>
            </a:r>
          </a:p>
        </p:txBody>
      </p:sp>
      <p:sp>
        <p:nvSpPr>
          <p:cNvPr id="84" name="Shape 84"/>
          <p:cNvSpPr txBox="1"/>
          <p:nvPr/>
        </p:nvSpPr>
        <p:spPr>
          <a:xfrm>
            <a:off x="409434" y="4118400"/>
            <a:ext cx="6320799" cy="1143200"/>
          </a:xfrm>
          <a:prstGeom prst="rect">
            <a:avLst/>
          </a:prstGeom>
        </p:spPr>
        <p:txBody>
          <a:bodyPr lIns="121900" tIns="121900" rIns="121900" bIns="121900" anchor="t" anchorCtr="0">
            <a:noAutofit/>
          </a:bodyPr>
          <a:lstStyle/>
          <a:p>
            <a:pPr algn="ctr"/>
            <a:r>
              <a:rPr lang="en" sz="4000"/>
              <a:t>Assimilation</a:t>
            </a:r>
          </a:p>
        </p:txBody>
      </p:sp>
      <p:sp>
        <p:nvSpPr>
          <p:cNvPr id="85" name="Shape 85"/>
          <p:cNvSpPr txBox="1"/>
          <p:nvPr/>
        </p:nvSpPr>
        <p:spPr>
          <a:xfrm>
            <a:off x="8418801" y="2452033"/>
            <a:ext cx="3163599" cy="1143200"/>
          </a:xfrm>
          <a:prstGeom prst="rect">
            <a:avLst/>
          </a:prstGeom>
        </p:spPr>
        <p:txBody>
          <a:bodyPr lIns="121900" tIns="121900" rIns="121900" bIns="121900" anchor="t" anchorCtr="0">
            <a:noAutofit/>
          </a:bodyPr>
          <a:lstStyle/>
          <a:p>
            <a:r>
              <a:rPr lang="en" sz="4000"/>
              <a:t>In class</a:t>
            </a:r>
          </a:p>
        </p:txBody>
      </p:sp>
      <p:sp>
        <p:nvSpPr>
          <p:cNvPr id="86" name="Shape 86"/>
          <p:cNvSpPr txBox="1"/>
          <p:nvPr/>
        </p:nvSpPr>
        <p:spPr>
          <a:xfrm>
            <a:off x="8596401" y="4118400"/>
            <a:ext cx="3595599" cy="1143200"/>
          </a:xfrm>
          <a:prstGeom prst="rect">
            <a:avLst/>
          </a:prstGeom>
        </p:spPr>
        <p:txBody>
          <a:bodyPr lIns="121900" tIns="121900" rIns="121900" bIns="121900" anchor="t" anchorCtr="0">
            <a:noAutofit/>
          </a:bodyPr>
          <a:lstStyle/>
          <a:p>
            <a:r>
              <a:rPr lang="en" sz="4000"/>
              <a:t>Outside class</a:t>
            </a:r>
          </a:p>
        </p:txBody>
      </p:sp>
      <p:cxnSp>
        <p:nvCxnSpPr>
          <p:cNvPr id="87" name="Shape 87"/>
          <p:cNvCxnSpPr>
            <a:stCxn id="83" idx="3"/>
          </p:cNvCxnSpPr>
          <p:nvPr/>
        </p:nvCxnSpPr>
        <p:spPr>
          <a:xfrm>
            <a:off x="6730232" y="3023634"/>
            <a:ext cx="1866000" cy="1666399"/>
          </a:xfrm>
          <a:prstGeom prst="straightConnector1">
            <a:avLst/>
          </a:prstGeom>
          <a:noFill/>
          <a:ln w="38100" cap="flat">
            <a:solidFill>
              <a:schemeClr val="dk2"/>
            </a:solidFill>
            <a:prstDash val="solid"/>
            <a:round/>
            <a:headEnd type="none" w="lg" len="lg"/>
            <a:tailEnd type="triangle" w="lg" len="lg"/>
          </a:ln>
        </p:spPr>
      </p:cxnSp>
      <p:cxnSp>
        <p:nvCxnSpPr>
          <p:cNvPr id="88" name="Shape 88"/>
          <p:cNvCxnSpPr>
            <a:endCxn id="85" idx="1"/>
          </p:cNvCxnSpPr>
          <p:nvPr/>
        </p:nvCxnSpPr>
        <p:spPr>
          <a:xfrm rot="10800000" flipH="1">
            <a:off x="6730399" y="3023634"/>
            <a:ext cx="1688400" cy="1666399"/>
          </a:xfrm>
          <a:prstGeom prst="straightConnector1">
            <a:avLst/>
          </a:prstGeom>
          <a:noFill/>
          <a:ln w="38100" cap="flat">
            <a:solidFill>
              <a:schemeClr val="dk2"/>
            </a:solidFill>
            <a:prstDash val="solid"/>
            <a:round/>
            <a:headEnd type="none" w="lg" len="lg"/>
            <a:tailEnd type="triangle" w="lg" len="lg"/>
          </a:ln>
        </p:spPr>
      </p:cxnSp>
    </p:spTree>
    <p:extLst>
      <p:ext uri="{BB962C8B-B14F-4D97-AF65-F5344CB8AC3E}">
        <p14:creationId xmlns:p14="http://schemas.microsoft.com/office/powerpoint/2010/main" val="715537776"/>
      </p:ext>
    </p:extLst>
  </p:cSld>
  <p:clrMapOvr>
    <a:masterClrMapping/>
  </p:clrMapOvr>
  <p:transition spd="slow">
    <p:cut/>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609600" y="274637"/>
            <a:ext cx="10972800" cy="1143200"/>
          </a:xfrm>
          <a:prstGeom prst="rect">
            <a:avLst/>
          </a:prstGeom>
        </p:spPr>
        <p:txBody>
          <a:bodyPr vert="horz" lIns="121900" tIns="121900" rIns="121900" bIns="121900" rtlCol="0" anchor="b" anchorCtr="0">
            <a:noAutofit/>
          </a:bodyPr>
          <a:lstStyle/>
          <a:p>
            <a:pPr algn="ctr"/>
            <a:r>
              <a:rPr lang="en" b="1" dirty="0">
                <a:solidFill>
                  <a:srgbClr val="800000"/>
                </a:solidFill>
              </a:rPr>
              <a:t>Flipping the classroom - To</a:t>
            </a:r>
          </a:p>
        </p:txBody>
      </p:sp>
      <p:sp>
        <p:nvSpPr>
          <p:cNvPr id="83" name="Shape 83"/>
          <p:cNvSpPr txBox="1"/>
          <p:nvPr/>
        </p:nvSpPr>
        <p:spPr>
          <a:xfrm>
            <a:off x="409434" y="2452033"/>
            <a:ext cx="6320799" cy="1143200"/>
          </a:xfrm>
          <a:prstGeom prst="rect">
            <a:avLst/>
          </a:prstGeom>
        </p:spPr>
        <p:txBody>
          <a:bodyPr lIns="121900" tIns="121900" rIns="121900" bIns="121900" anchor="t" anchorCtr="0">
            <a:noAutofit/>
          </a:bodyPr>
          <a:lstStyle/>
          <a:p>
            <a:r>
              <a:rPr lang="en" sz="4000"/>
              <a:t>Information Transmission</a:t>
            </a:r>
          </a:p>
        </p:txBody>
      </p:sp>
      <p:sp>
        <p:nvSpPr>
          <p:cNvPr id="84" name="Shape 84"/>
          <p:cNvSpPr txBox="1"/>
          <p:nvPr/>
        </p:nvSpPr>
        <p:spPr>
          <a:xfrm>
            <a:off x="409434" y="4118400"/>
            <a:ext cx="6320799" cy="1143200"/>
          </a:xfrm>
          <a:prstGeom prst="rect">
            <a:avLst/>
          </a:prstGeom>
        </p:spPr>
        <p:txBody>
          <a:bodyPr lIns="121900" tIns="121900" rIns="121900" bIns="121900" anchor="t" anchorCtr="0">
            <a:noAutofit/>
          </a:bodyPr>
          <a:lstStyle/>
          <a:p>
            <a:pPr algn="ctr"/>
            <a:r>
              <a:rPr lang="en" sz="4000"/>
              <a:t>Assimilation</a:t>
            </a:r>
          </a:p>
        </p:txBody>
      </p:sp>
      <p:sp>
        <p:nvSpPr>
          <p:cNvPr id="85" name="Shape 85"/>
          <p:cNvSpPr txBox="1"/>
          <p:nvPr/>
        </p:nvSpPr>
        <p:spPr>
          <a:xfrm>
            <a:off x="8418801" y="2452033"/>
            <a:ext cx="3163599" cy="1143200"/>
          </a:xfrm>
          <a:prstGeom prst="rect">
            <a:avLst/>
          </a:prstGeom>
        </p:spPr>
        <p:txBody>
          <a:bodyPr lIns="121900" tIns="121900" rIns="121900" bIns="121900" anchor="t" anchorCtr="0">
            <a:noAutofit/>
          </a:bodyPr>
          <a:lstStyle/>
          <a:p>
            <a:r>
              <a:rPr lang="en" sz="4000" dirty="0"/>
              <a:t>In </a:t>
            </a:r>
            <a:r>
              <a:rPr lang="en" sz="4000" dirty="0" smtClean="0"/>
              <a:t>class </a:t>
            </a:r>
          </a:p>
          <a:p>
            <a:r>
              <a:rPr lang="en" sz="3200" dirty="0" smtClean="0">
                <a:solidFill>
                  <a:srgbClr val="0000FF"/>
                </a:solidFill>
              </a:rPr>
              <a:t>(active learning)</a:t>
            </a:r>
            <a:endParaRPr lang="en" sz="3200" dirty="0">
              <a:solidFill>
                <a:srgbClr val="0000FF"/>
              </a:solidFill>
            </a:endParaRPr>
          </a:p>
        </p:txBody>
      </p:sp>
      <p:sp>
        <p:nvSpPr>
          <p:cNvPr id="86" name="Shape 86"/>
          <p:cNvSpPr txBox="1"/>
          <p:nvPr/>
        </p:nvSpPr>
        <p:spPr>
          <a:xfrm>
            <a:off x="8596401" y="4118400"/>
            <a:ext cx="3595599" cy="1143200"/>
          </a:xfrm>
          <a:prstGeom prst="rect">
            <a:avLst/>
          </a:prstGeom>
        </p:spPr>
        <p:txBody>
          <a:bodyPr lIns="121900" tIns="121900" rIns="121900" bIns="121900" anchor="t" anchorCtr="0">
            <a:noAutofit/>
          </a:bodyPr>
          <a:lstStyle/>
          <a:p>
            <a:r>
              <a:rPr lang="en" sz="4000" dirty="0"/>
              <a:t>Outside </a:t>
            </a:r>
            <a:r>
              <a:rPr lang="en" sz="4000" dirty="0" smtClean="0"/>
              <a:t>class</a:t>
            </a:r>
          </a:p>
          <a:p>
            <a:r>
              <a:rPr lang="en" sz="3200" dirty="0" smtClean="0">
                <a:solidFill>
                  <a:srgbClr val="0000FF"/>
                </a:solidFill>
              </a:rPr>
              <a:t>(videos, reading)</a:t>
            </a:r>
            <a:endParaRPr lang="en" sz="3200" dirty="0">
              <a:solidFill>
                <a:srgbClr val="0000FF"/>
              </a:solidFill>
            </a:endParaRPr>
          </a:p>
        </p:txBody>
      </p:sp>
      <p:cxnSp>
        <p:nvCxnSpPr>
          <p:cNvPr id="87" name="Shape 87"/>
          <p:cNvCxnSpPr>
            <a:stCxn id="83" idx="3"/>
          </p:cNvCxnSpPr>
          <p:nvPr/>
        </p:nvCxnSpPr>
        <p:spPr>
          <a:xfrm>
            <a:off x="6730232" y="3023634"/>
            <a:ext cx="1866000" cy="1666399"/>
          </a:xfrm>
          <a:prstGeom prst="straightConnector1">
            <a:avLst/>
          </a:prstGeom>
          <a:noFill/>
          <a:ln w="38100" cap="flat">
            <a:solidFill>
              <a:schemeClr val="dk2"/>
            </a:solidFill>
            <a:prstDash val="solid"/>
            <a:round/>
            <a:headEnd type="none" w="lg" len="lg"/>
            <a:tailEnd type="triangle" w="lg" len="lg"/>
          </a:ln>
        </p:spPr>
      </p:cxnSp>
      <p:cxnSp>
        <p:nvCxnSpPr>
          <p:cNvPr id="88" name="Shape 88"/>
          <p:cNvCxnSpPr>
            <a:endCxn id="85" idx="1"/>
          </p:cNvCxnSpPr>
          <p:nvPr/>
        </p:nvCxnSpPr>
        <p:spPr>
          <a:xfrm rot="10800000" flipH="1">
            <a:off x="6730399" y="3023634"/>
            <a:ext cx="1688400" cy="1666399"/>
          </a:xfrm>
          <a:prstGeom prst="straightConnector1">
            <a:avLst/>
          </a:prstGeom>
          <a:noFill/>
          <a:ln w="38100" cap="flat">
            <a:solidFill>
              <a:schemeClr val="dk2"/>
            </a:solidFill>
            <a:prstDash val="solid"/>
            <a:round/>
            <a:headEnd type="none" w="lg" len="lg"/>
            <a:tailEnd type="triangle" w="lg" len="lg"/>
          </a:ln>
        </p:spPr>
      </p:cxnSp>
    </p:spTree>
    <p:extLst>
      <p:ext uri="{BB962C8B-B14F-4D97-AF65-F5344CB8AC3E}">
        <p14:creationId xmlns:p14="http://schemas.microsoft.com/office/powerpoint/2010/main" val="2595229611"/>
      </p:ext>
    </p:extLst>
  </p:cSld>
  <p:clrMapOvr>
    <a:masterClrMapping/>
  </p:clrMapOvr>
  <p:transition spd="slow">
    <p:cut/>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normAutofit/>
          </a:bodyPr>
          <a:lstStyle/>
          <a:p>
            <a:pPr algn="ctr"/>
            <a:r>
              <a:rPr lang="en-US" b="1" dirty="0" smtClean="0">
                <a:solidFill>
                  <a:srgbClr val="800000"/>
                </a:solidFill>
              </a:rPr>
              <a:t>Example – Flipped class</a:t>
            </a:r>
            <a:endParaRPr lang="en-US" b="1" dirty="0"/>
          </a:p>
        </p:txBody>
      </p:sp>
      <p:sp>
        <p:nvSpPr>
          <p:cNvPr id="3" name="Content Placeholder 2"/>
          <p:cNvSpPr>
            <a:spLocks noGrp="1"/>
          </p:cNvSpPr>
          <p:nvPr>
            <p:ph idx="1"/>
          </p:nvPr>
        </p:nvSpPr>
        <p:spPr>
          <a:xfrm>
            <a:off x="838200" y="1137424"/>
            <a:ext cx="10515600" cy="5152019"/>
          </a:xfrm>
        </p:spPr>
        <p:txBody>
          <a:bodyPr>
            <a:noAutofit/>
          </a:bodyPr>
          <a:lstStyle/>
          <a:p>
            <a:pPr lvl="0">
              <a:lnSpc>
                <a:spcPct val="110000"/>
              </a:lnSpc>
              <a:spcBef>
                <a:spcPts val="0"/>
              </a:spcBef>
              <a:buNone/>
            </a:pPr>
            <a:r>
              <a:rPr lang="en-US" dirty="0" smtClean="0">
                <a:solidFill>
                  <a:schemeClr val="tx1"/>
                </a:solidFill>
              </a:rPr>
              <a:t>Course: Communication Networks; Topic: IP Addressing</a:t>
            </a:r>
          </a:p>
          <a:p>
            <a:pPr lvl="0">
              <a:lnSpc>
                <a:spcPct val="110000"/>
              </a:lnSpc>
              <a:spcBef>
                <a:spcPts val="0"/>
              </a:spcBef>
              <a:buNone/>
            </a:pPr>
            <a:endParaRPr lang="en-US" dirty="0" smtClean="0">
              <a:solidFill>
                <a:schemeClr val="tx1"/>
              </a:solidFill>
            </a:endParaRPr>
          </a:p>
          <a:p>
            <a:pPr marL="0" lvl="0" indent="0">
              <a:lnSpc>
                <a:spcPct val="110000"/>
              </a:lnSpc>
              <a:spcBef>
                <a:spcPts val="0"/>
              </a:spcBef>
              <a:buNone/>
            </a:pPr>
            <a:r>
              <a:rPr lang="en-US" dirty="0" smtClean="0">
                <a:solidFill>
                  <a:schemeClr val="tx1"/>
                </a:solidFill>
              </a:rPr>
              <a:t>Pre-class activity (home) – Watch a video that describes a basic mechanism for assigning IP addresses in a network. </a:t>
            </a:r>
          </a:p>
          <a:p>
            <a:pPr lvl="0">
              <a:lnSpc>
                <a:spcPct val="110000"/>
              </a:lnSpc>
              <a:spcBef>
                <a:spcPts val="0"/>
              </a:spcBef>
              <a:buNone/>
            </a:pPr>
            <a:endParaRPr lang="en-US" dirty="0" smtClean="0">
              <a:solidFill>
                <a:schemeClr val="tx1"/>
              </a:solidFill>
            </a:endParaRPr>
          </a:p>
          <a:p>
            <a:pPr lvl="0">
              <a:lnSpc>
                <a:spcPct val="110000"/>
              </a:lnSpc>
              <a:spcBef>
                <a:spcPts val="0"/>
              </a:spcBef>
              <a:buNone/>
            </a:pPr>
            <a:r>
              <a:rPr lang="en-US" dirty="0" smtClean="0">
                <a:solidFill>
                  <a:schemeClr val="tx1"/>
                </a:solidFill>
              </a:rPr>
              <a:t>In-class activities:</a:t>
            </a:r>
          </a:p>
          <a:p>
            <a:pPr marL="514350" lvl="0" indent="-514350">
              <a:lnSpc>
                <a:spcPct val="110000"/>
              </a:lnSpc>
              <a:spcBef>
                <a:spcPts val="0"/>
              </a:spcBef>
              <a:buFont typeface="+mj-lt"/>
              <a:buAutoNum type="arabicPeriod"/>
            </a:pPr>
            <a:r>
              <a:rPr lang="en-US" dirty="0" smtClean="0">
                <a:solidFill>
                  <a:srgbClr val="0000FF"/>
                </a:solidFill>
              </a:rPr>
              <a:t>Peer Instruction </a:t>
            </a:r>
            <a:r>
              <a:rPr lang="en-US" dirty="0" smtClean="0">
                <a:solidFill>
                  <a:schemeClr val="tx1"/>
                </a:solidFill>
              </a:rPr>
              <a:t>questions on IP address classes.</a:t>
            </a:r>
          </a:p>
          <a:p>
            <a:pPr marL="514350" lvl="0" indent="-514350">
              <a:lnSpc>
                <a:spcPct val="110000"/>
              </a:lnSpc>
              <a:spcBef>
                <a:spcPts val="0"/>
              </a:spcBef>
              <a:buFont typeface="+mj-lt"/>
              <a:buAutoNum type="arabicPeriod"/>
            </a:pPr>
            <a:r>
              <a:rPr lang="en-US" dirty="0" smtClean="0">
                <a:solidFill>
                  <a:srgbClr val="0000FF"/>
                </a:solidFill>
              </a:rPr>
              <a:t>Debate</a:t>
            </a:r>
            <a:r>
              <a:rPr lang="en-US" dirty="0" smtClean="0">
                <a:solidFill>
                  <a:schemeClr val="tx1"/>
                </a:solidFill>
              </a:rPr>
              <a:t> pros and cons of hierarchical addresses.</a:t>
            </a:r>
          </a:p>
          <a:p>
            <a:pPr marL="514350" lvl="0" indent="-514350">
              <a:lnSpc>
                <a:spcPct val="110000"/>
              </a:lnSpc>
              <a:spcBef>
                <a:spcPts val="0"/>
              </a:spcBef>
              <a:buFont typeface="+mj-lt"/>
              <a:buAutoNum type="arabicPeriod"/>
            </a:pPr>
            <a:r>
              <a:rPr lang="en-US" dirty="0" smtClean="0">
                <a:solidFill>
                  <a:srgbClr val="0000FF"/>
                </a:solidFill>
              </a:rPr>
              <a:t>Think-Pair-Share </a:t>
            </a:r>
            <a:r>
              <a:rPr lang="en-US" dirty="0" smtClean="0">
                <a:solidFill>
                  <a:schemeClr val="tx1"/>
                </a:solidFill>
              </a:rPr>
              <a:t>to design solutions to reduce inefficient use of address space.</a:t>
            </a: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dirty="0"/>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44</a:t>
            </a:fld>
            <a:endParaRPr lang="en-US"/>
          </a:p>
        </p:txBody>
      </p:sp>
    </p:spTree>
    <p:extLst>
      <p:ext uri="{BB962C8B-B14F-4D97-AF65-F5344CB8AC3E}">
        <p14:creationId xmlns:p14="http://schemas.microsoft.com/office/powerpoint/2010/main" val="239589011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normAutofit/>
          </a:bodyPr>
          <a:lstStyle/>
          <a:p>
            <a:pPr algn="ctr"/>
            <a:r>
              <a:rPr lang="en-US" b="1" dirty="0" smtClean="0">
                <a:solidFill>
                  <a:srgbClr val="800000"/>
                </a:solidFill>
              </a:rPr>
              <a:t>Flipped class - why</a:t>
            </a:r>
            <a:endParaRPr lang="en-US" b="1" dirty="0"/>
          </a:p>
        </p:txBody>
      </p:sp>
      <p:sp>
        <p:nvSpPr>
          <p:cNvPr id="3" name="Content Placeholder 2"/>
          <p:cNvSpPr>
            <a:spLocks noGrp="1"/>
          </p:cNvSpPr>
          <p:nvPr>
            <p:ph idx="1"/>
          </p:nvPr>
        </p:nvSpPr>
        <p:spPr>
          <a:xfrm>
            <a:off x="838200" y="1137424"/>
            <a:ext cx="10515600" cy="5152019"/>
          </a:xfrm>
        </p:spPr>
        <p:txBody>
          <a:bodyPr>
            <a:noAutofit/>
          </a:bodyPr>
          <a:lstStyle/>
          <a:p>
            <a:pPr marL="495300" indent="-457200">
              <a:lnSpc>
                <a:spcPct val="110000"/>
              </a:lnSpc>
              <a:spcBef>
                <a:spcPts val="0"/>
              </a:spcBef>
              <a:buClr>
                <a:schemeClr val="dk1"/>
              </a:buClr>
              <a:buSzPct val="100000"/>
            </a:pPr>
            <a:r>
              <a:rPr lang="en-US" dirty="0" smtClean="0"/>
              <a:t>Class time is spent in assimilation (difficult), rather than information transmission (easier)</a:t>
            </a:r>
          </a:p>
          <a:p>
            <a:pPr marL="495300" indent="-457200">
              <a:lnSpc>
                <a:spcPct val="110000"/>
              </a:lnSpc>
              <a:spcBef>
                <a:spcPts val="0"/>
              </a:spcBef>
              <a:buClr>
                <a:schemeClr val="dk1"/>
              </a:buClr>
              <a:buSzPct val="100000"/>
            </a:pPr>
            <a:endParaRPr lang="en-US" dirty="0" smtClean="0"/>
          </a:p>
          <a:p>
            <a:pPr marL="495300" indent="-457200">
              <a:lnSpc>
                <a:spcPct val="110000"/>
              </a:lnSpc>
              <a:spcBef>
                <a:spcPts val="0"/>
              </a:spcBef>
              <a:buClr>
                <a:schemeClr val="dk1"/>
              </a:buClr>
              <a:buSzPct val="100000"/>
            </a:pPr>
            <a:r>
              <a:rPr lang="en-US" dirty="0" smtClean="0"/>
              <a:t>Class time is spent in higher cognitive levels (apply, analyze, create), rather than lower levels (recall, understand).</a:t>
            </a:r>
          </a:p>
          <a:p>
            <a:pPr marL="495300" indent="-457200">
              <a:lnSpc>
                <a:spcPct val="110000"/>
              </a:lnSpc>
              <a:spcBef>
                <a:spcPts val="0"/>
              </a:spcBef>
              <a:buClr>
                <a:schemeClr val="dk1"/>
              </a:buClr>
              <a:buSzPct val="100000"/>
            </a:pPr>
            <a:endParaRPr lang="en-US" dirty="0" smtClean="0"/>
          </a:p>
          <a:p>
            <a:pPr marL="495300" indent="-457200">
              <a:lnSpc>
                <a:spcPct val="110000"/>
              </a:lnSpc>
              <a:spcBef>
                <a:spcPts val="0"/>
              </a:spcBef>
              <a:buClr>
                <a:schemeClr val="dk1"/>
              </a:buClr>
              <a:buSzPct val="100000"/>
            </a:pPr>
            <a:r>
              <a:rPr lang="en-US" dirty="0" smtClean="0"/>
              <a:t>Support of peers and instructor is available </a:t>
            </a:r>
            <a:r>
              <a:rPr lang="en-US" b="1" dirty="0" smtClean="0"/>
              <a:t>while</a:t>
            </a:r>
            <a:r>
              <a:rPr lang="en-US" dirty="0" smtClean="0"/>
              <a:t> working on higher cognitive levels.</a:t>
            </a: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dirty="0"/>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45</a:t>
            </a:fld>
            <a:endParaRPr lang="en-US"/>
          </a:p>
        </p:txBody>
      </p:sp>
    </p:spTree>
    <p:extLst>
      <p:ext uri="{BB962C8B-B14F-4D97-AF65-F5344CB8AC3E}">
        <p14:creationId xmlns:p14="http://schemas.microsoft.com/office/powerpoint/2010/main" val="138277530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normAutofit/>
          </a:bodyPr>
          <a:lstStyle/>
          <a:p>
            <a:pPr algn="ctr"/>
            <a:r>
              <a:rPr lang="en-US" b="1" dirty="0" smtClean="0">
                <a:solidFill>
                  <a:srgbClr val="800000"/>
                </a:solidFill>
              </a:rPr>
              <a:t>Guidelines – out-of-class </a:t>
            </a:r>
            <a:endParaRPr lang="en-US" b="1" dirty="0"/>
          </a:p>
        </p:txBody>
      </p:sp>
      <p:sp>
        <p:nvSpPr>
          <p:cNvPr id="3" name="Content Placeholder 2"/>
          <p:cNvSpPr>
            <a:spLocks noGrp="1"/>
          </p:cNvSpPr>
          <p:nvPr>
            <p:ph idx="1"/>
          </p:nvPr>
        </p:nvSpPr>
        <p:spPr>
          <a:xfrm>
            <a:off x="838200" y="1639229"/>
            <a:ext cx="10515600" cy="4650214"/>
          </a:xfrm>
        </p:spPr>
        <p:txBody>
          <a:bodyPr>
            <a:noAutofit/>
          </a:bodyPr>
          <a:lstStyle/>
          <a:p>
            <a:pPr marL="457200" lvl="0" indent="-419100">
              <a:lnSpc>
                <a:spcPct val="110000"/>
              </a:lnSpc>
              <a:spcBef>
                <a:spcPts val="1200"/>
              </a:spcBef>
              <a:buClr>
                <a:schemeClr val="dk1"/>
              </a:buClr>
              <a:buSzPct val="100000"/>
              <a:buFont typeface="Arial"/>
              <a:buAutoNum type="arabicPeriod"/>
            </a:pPr>
            <a:r>
              <a:rPr lang="en" sz="2400" dirty="0" smtClean="0">
                <a:solidFill>
                  <a:srgbClr val="000000"/>
                </a:solidFill>
              </a:rPr>
              <a:t>You can flip only a part of your course (say 2 weeks). </a:t>
            </a:r>
          </a:p>
          <a:p>
            <a:pPr marL="457200" lvl="0" indent="-419100">
              <a:lnSpc>
                <a:spcPct val="110000"/>
              </a:lnSpc>
              <a:spcBef>
                <a:spcPts val="1200"/>
              </a:spcBef>
              <a:buClr>
                <a:schemeClr val="dk1"/>
              </a:buClr>
              <a:buSzPct val="100000"/>
              <a:buFont typeface="Arial"/>
              <a:buAutoNum type="arabicPeriod"/>
            </a:pPr>
            <a:r>
              <a:rPr lang="en" sz="2400" dirty="0" smtClean="0">
                <a:solidFill>
                  <a:srgbClr val="000000"/>
                </a:solidFill>
              </a:rPr>
              <a:t>Try to use existing resources – MOOC videos, NPTEL, Spoken-Tutorial, …</a:t>
            </a:r>
          </a:p>
          <a:p>
            <a:pPr marL="457200" lvl="0" indent="-419100">
              <a:lnSpc>
                <a:spcPct val="110000"/>
              </a:lnSpc>
              <a:spcBef>
                <a:spcPts val="1200"/>
              </a:spcBef>
              <a:buClr>
                <a:schemeClr val="dk1"/>
              </a:buClr>
              <a:buSzPct val="100000"/>
              <a:buFont typeface="Arial"/>
              <a:buAutoNum type="arabicPeriod"/>
            </a:pPr>
            <a:r>
              <a:rPr lang="en" sz="2400" dirty="0" smtClean="0">
                <a:solidFill>
                  <a:srgbClr val="000000"/>
                </a:solidFill>
              </a:rPr>
              <a:t>Keep videos short. </a:t>
            </a:r>
          </a:p>
          <a:p>
            <a:pPr marL="457200" lvl="0" indent="-419100">
              <a:lnSpc>
                <a:spcPct val="110000"/>
              </a:lnSpc>
              <a:spcBef>
                <a:spcPts val="1200"/>
              </a:spcBef>
              <a:buClr>
                <a:schemeClr val="dk1"/>
              </a:buClr>
              <a:buSzPct val="100000"/>
              <a:buFont typeface="Arial"/>
              <a:buAutoNum type="arabicPeriod"/>
            </a:pPr>
            <a:r>
              <a:rPr lang="en" sz="2400" dirty="0" smtClean="0">
                <a:solidFill>
                  <a:srgbClr val="000000"/>
                </a:solidFill>
              </a:rPr>
              <a:t>Good idea to have some short self-assessment Qs along with videos</a:t>
            </a:r>
          </a:p>
          <a:p>
            <a:pPr marL="457200" lvl="0" indent="-419100">
              <a:lnSpc>
                <a:spcPct val="110000"/>
              </a:lnSpc>
              <a:spcBef>
                <a:spcPts val="1200"/>
              </a:spcBef>
              <a:buClr>
                <a:schemeClr val="dk1"/>
              </a:buClr>
              <a:buSzPct val="100000"/>
              <a:buFont typeface="Arial"/>
              <a:buAutoNum type="arabicPeriod"/>
            </a:pPr>
            <a:r>
              <a:rPr lang="en" sz="2400" dirty="0" smtClean="0">
                <a:solidFill>
                  <a:srgbClr val="000000"/>
                </a:solidFill>
              </a:rPr>
              <a:t>Provide incentives for students to prepare for class.</a:t>
            </a:r>
          </a:p>
          <a:p>
            <a:pPr marL="38100" lvl="0" indent="0">
              <a:lnSpc>
                <a:spcPct val="110000"/>
              </a:lnSpc>
              <a:spcBef>
                <a:spcPts val="1200"/>
              </a:spcBef>
              <a:buClr>
                <a:schemeClr val="dk1"/>
              </a:buClr>
              <a:buSzPct val="100000"/>
              <a:buNone/>
            </a:pPr>
            <a:endParaRPr lang="en" sz="2400" dirty="0" smtClean="0">
              <a:solidFill>
                <a:srgbClr val="000000"/>
              </a:solidFill>
            </a:endParaRPr>
          </a:p>
          <a:p>
            <a:pPr marL="38100" lvl="0" indent="0">
              <a:lnSpc>
                <a:spcPct val="110000"/>
              </a:lnSpc>
              <a:spcBef>
                <a:spcPts val="1200"/>
              </a:spcBef>
              <a:buClr>
                <a:schemeClr val="dk1"/>
              </a:buClr>
              <a:buSzPct val="100000"/>
              <a:buNone/>
            </a:pPr>
            <a:r>
              <a:rPr lang="en" sz="2400" i="1" dirty="0" smtClean="0">
                <a:solidFill>
                  <a:srgbClr val="000000"/>
                </a:solidFill>
              </a:rPr>
              <a:t>Plenty of how-to’s if you want to create your own technology</a:t>
            </a:r>
            <a:endParaRPr lang="en" sz="2400" i="1" dirty="0">
              <a:solidFill>
                <a:srgbClr val="000000"/>
              </a:solidFill>
            </a:endParaRP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dirty="0"/>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46</a:t>
            </a:fld>
            <a:endParaRPr lang="en-US"/>
          </a:p>
        </p:txBody>
      </p:sp>
    </p:spTree>
    <p:extLst>
      <p:ext uri="{BB962C8B-B14F-4D97-AF65-F5344CB8AC3E}">
        <p14:creationId xmlns:p14="http://schemas.microsoft.com/office/powerpoint/2010/main" val="251046743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normAutofit/>
          </a:bodyPr>
          <a:lstStyle/>
          <a:p>
            <a:pPr algn="ctr"/>
            <a:r>
              <a:rPr lang="en-US" b="1" dirty="0" smtClean="0">
                <a:solidFill>
                  <a:srgbClr val="800000"/>
                </a:solidFill>
              </a:rPr>
              <a:t>Guidelines – in-class </a:t>
            </a:r>
            <a:endParaRPr lang="en-US" b="1" dirty="0"/>
          </a:p>
        </p:txBody>
      </p:sp>
      <p:sp>
        <p:nvSpPr>
          <p:cNvPr id="3" name="Content Placeholder 2"/>
          <p:cNvSpPr>
            <a:spLocks noGrp="1"/>
          </p:cNvSpPr>
          <p:nvPr>
            <p:ph idx="1"/>
          </p:nvPr>
        </p:nvSpPr>
        <p:spPr>
          <a:xfrm>
            <a:off x="838199" y="1248939"/>
            <a:ext cx="10692161" cy="5040504"/>
          </a:xfrm>
        </p:spPr>
        <p:txBody>
          <a:bodyPr>
            <a:noAutofit/>
          </a:bodyPr>
          <a:lstStyle/>
          <a:p>
            <a:pPr marL="38100" lvl="0" indent="0">
              <a:lnSpc>
                <a:spcPct val="115000"/>
              </a:lnSpc>
              <a:spcBef>
                <a:spcPts val="0"/>
              </a:spcBef>
              <a:buClr>
                <a:schemeClr val="dk1"/>
              </a:buClr>
              <a:buSzPct val="100000"/>
              <a:buNone/>
            </a:pPr>
            <a:r>
              <a:rPr lang="en" dirty="0" smtClean="0"/>
              <a:t>Not merely asking / getting clarifications </a:t>
            </a:r>
          </a:p>
          <a:p>
            <a:pPr marL="38100" lvl="0" indent="0">
              <a:lnSpc>
                <a:spcPct val="115000"/>
              </a:lnSpc>
              <a:spcBef>
                <a:spcPts val="0"/>
              </a:spcBef>
              <a:buClr>
                <a:schemeClr val="dk1"/>
              </a:buClr>
              <a:buSzPct val="100000"/>
              <a:buNone/>
            </a:pPr>
            <a:r>
              <a:rPr lang="en" dirty="0" smtClean="0"/>
              <a:t>Not ‘going over’ information already present in video</a:t>
            </a:r>
          </a:p>
          <a:p>
            <a:pPr marL="38100" lvl="0" indent="0">
              <a:lnSpc>
                <a:spcPct val="115000"/>
              </a:lnSpc>
              <a:spcBef>
                <a:spcPts val="0"/>
              </a:spcBef>
              <a:buClr>
                <a:schemeClr val="dk1"/>
              </a:buClr>
              <a:buSzPct val="100000"/>
              <a:buNone/>
            </a:pPr>
            <a:endParaRPr lang="en" dirty="0" smtClean="0"/>
          </a:p>
          <a:p>
            <a:pPr marL="38100" indent="0">
              <a:lnSpc>
                <a:spcPct val="115000"/>
              </a:lnSpc>
              <a:spcBef>
                <a:spcPts val="0"/>
              </a:spcBef>
              <a:buClr>
                <a:schemeClr val="dk1"/>
              </a:buClr>
              <a:buSzPct val="100000"/>
              <a:buNone/>
            </a:pPr>
            <a:r>
              <a:rPr lang="en" dirty="0" smtClean="0"/>
              <a:t>Do structured active-learning strategies that require students to apply their learning (from out-of-class) and develop higher level thinking skills.</a:t>
            </a:r>
          </a:p>
          <a:p>
            <a:pPr marL="38100" lvl="0" indent="0">
              <a:lnSpc>
                <a:spcPct val="115000"/>
              </a:lnSpc>
              <a:spcBef>
                <a:spcPts val="0"/>
              </a:spcBef>
              <a:buClr>
                <a:schemeClr val="dk1"/>
              </a:buClr>
              <a:buSzPct val="100000"/>
              <a:buNone/>
            </a:pPr>
            <a:endParaRPr lang="en" dirty="0"/>
          </a:p>
          <a:p>
            <a:pPr marL="38100" lvl="0" indent="0">
              <a:lnSpc>
                <a:spcPct val="115000"/>
              </a:lnSpc>
              <a:spcBef>
                <a:spcPts val="0"/>
              </a:spcBef>
              <a:buClr>
                <a:schemeClr val="dk1"/>
              </a:buClr>
              <a:buSzPct val="100000"/>
              <a:buNone/>
            </a:pPr>
            <a:endParaRPr lang="en"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dirty="0"/>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47</a:t>
            </a:fld>
            <a:endParaRPr lang="en-US"/>
          </a:p>
        </p:txBody>
      </p:sp>
    </p:spTree>
    <p:extLst>
      <p:ext uri="{BB962C8B-B14F-4D97-AF65-F5344CB8AC3E}">
        <p14:creationId xmlns:p14="http://schemas.microsoft.com/office/powerpoint/2010/main" val="275733547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0863" y="2107581"/>
            <a:ext cx="10515600" cy="1438510"/>
          </a:xfrm>
        </p:spPr>
        <p:txBody>
          <a:bodyPr>
            <a:normAutofit/>
          </a:bodyPr>
          <a:lstStyle/>
          <a:p>
            <a:pPr algn="ctr"/>
            <a:r>
              <a:rPr lang="en-US" sz="6000" b="1" dirty="0" smtClean="0"/>
              <a:t>Good practices</a:t>
            </a:r>
            <a:endParaRPr lang="en-US" sz="3600"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dirty="0" smtClean="0"/>
              <a:t>Colloquium, </a:t>
            </a:r>
            <a:r>
              <a:rPr lang="en-US" dirty="0" err="1" smtClean="0"/>
              <a:t>Dept</a:t>
            </a:r>
            <a:r>
              <a:rPr lang="en-US" dirty="0" smtClean="0"/>
              <a:t> of EE, IITB</a:t>
            </a:r>
            <a:endParaRPr lang="en-US" dirty="0"/>
          </a:p>
        </p:txBody>
      </p:sp>
      <p:sp>
        <p:nvSpPr>
          <p:cNvPr id="7" name="Slide Number Placeholder 6"/>
          <p:cNvSpPr>
            <a:spLocks noGrp="1"/>
          </p:cNvSpPr>
          <p:nvPr>
            <p:ph type="sldNum" sz="quarter" idx="12"/>
          </p:nvPr>
        </p:nvSpPr>
        <p:spPr/>
        <p:txBody>
          <a:bodyPr/>
          <a:lstStyle/>
          <a:p>
            <a:fld id="{6255A744-DAA4-4A3D-BD9E-C311E6CB5A18}" type="slidenum">
              <a:rPr lang="en-US" smtClean="0"/>
              <a:t>48</a:t>
            </a:fld>
            <a:endParaRPr lang="en-US"/>
          </a:p>
        </p:txBody>
      </p:sp>
    </p:spTree>
    <p:extLst>
      <p:ext uri="{BB962C8B-B14F-4D97-AF65-F5344CB8AC3E}">
        <p14:creationId xmlns:p14="http://schemas.microsoft.com/office/powerpoint/2010/main" val="419334033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3"/>
          <p:cNvSpPr>
            <a:spLocks noGrp="1"/>
          </p:cNvSpPr>
          <p:nvPr>
            <p:ph type="title" idx="4294967295"/>
          </p:nvPr>
        </p:nvSpPr>
        <p:spPr>
          <a:xfrm>
            <a:off x="1752600" y="152400"/>
            <a:ext cx="8915400" cy="990600"/>
          </a:xfrm>
        </p:spPr>
        <p:txBody>
          <a:bodyPr>
            <a:normAutofit/>
          </a:bodyPr>
          <a:lstStyle/>
          <a:p>
            <a:pPr eaLnBrk="1" hangingPunct="1"/>
            <a:r>
              <a:rPr lang="en-US" altLang="en-US" sz="4000" b="1" dirty="0" smtClean="0">
                <a:solidFill>
                  <a:srgbClr val="800000"/>
                </a:solidFill>
              </a:rPr>
              <a:t>Applicable </a:t>
            </a:r>
            <a:r>
              <a:rPr lang="en-US" altLang="en-US" sz="4000" b="1" dirty="0">
                <a:solidFill>
                  <a:srgbClr val="800000"/>
                </a:solidFill>
              </a:rPr>
              <a:t>for all active learning strategies</a:t>
            </a:r>
            <a:endParaRPr lang="en-IN" altLang="en-US" sz="4000" b="1" dirty="0">
              <a:solidFill>
                <a:srgbClr val="800000"/>
              </a:solidFill>
            </a:endParaRPr>
          </a:p>
        </p:txBody>
      </p:sp>
      <p:sp>
        <p:nvSpPr>
          <p:cNvPr id="83971" name="Content Placeholder 2"/>
          <p:cNvSpPr>
            <a:spLocks/>
          </p:cNvSpPr>
          <p:nvPr/>
        </p:nvSpPr>
        <p:spPr bwMode="auto">
          <a:xfrm>
            <a:off x="289932" y="1235930"/>
            <a:ext cx="11452303" cy="5164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4000" rIns="0"/>
          <a:lstStyle>
            <a:lvl1pPr marL="177800" indent="-1778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ts val="600"/>
              </a:spcBef>
            </a:pPr>
            <a:r>
              <a:rPr lang="en-US" altLang="en-US" sz="2800" dirty="0" smtClean="0"/>
              <a:t>Get student buy-in. </a:t>
            </a:r>
          </a:p>
          <a:p>
            <a:pPr eaLnBrk="1" hangingPunct="1">
              <a:spcBef>
                <a:spcPts val="600"/>
              </a:spcBef>
              <a:buFont typeface="Arial" panose="020B0604020202020204" pitchFamily="34" charset="0"/>
              <a:buNone/>
            </a:pPr>
            <a:r>
              <a:rPr lang="en-US" altLang="en-US" sz="2800" dirty="0"/>
              <a:t>		Create it by explaining why you are doing this. </a:t>
            </a:r>
          </a:p>
          <a:p>
            <a:pPr eaLnBrk="1" hangingPunct="1">
              <a:spcBef>
                <a:spcPts val="600"/>
              </a:spcBef>
              <a:buFont typeface="Arial" panose="020B0604020202020204" pitchFamily="34" charset="0"/>
              <a:buNone/>
            </a:pPr>
            <a:r>
              <a:rPr lang="en-US" altLang="en-US" sz="2800" dirty="0"/>
              <a:t>		Better still demonstrate why you are doing this</a:t>
            </a:r>
            <a:r>
              <a:rPr lang="en-US" altLang="en-US" sz="2800" dirty="0" smtClean="0"/>
              <a:t>.</a:t>
            </a:r>
          </a:p>
          <a:p>
            <a:pPr eaLnBrk="1" hangingPunct="1">
              <a:spcBef>
                <a:spcPts val="600"/>
              </a:spcBef>
              <a:buFont typeface="Arial" panose="020B0604020202020204" pitchFamily="34" charset="0"/>
              <a:buNone/>
            </a:pPr>
            <a:endParaRPr lang="en-US" altLang="en-US" sz="2800" dirty="0" smtClean="0"/>
          </a:p>
          <a:p>
            <a:pPr>
              <a:spcBef>
                <a:spcPts val="600"/>
              </a:spcBef>
            </a:pPr>
            <a:r>
              <a:rPr lang="en-US" altLang="en-US" sz="2800" dirty="0" smtClean="0"/>
              <a:t>Try to follow an active learning strategy as prescribed, first</a:t>
            </a:r>
          </a:p>
          <a:p>
            <a:pPr lvl="1">
              <a:spcBef>
                <a:spcPts val="600"/>
              </a:spcBef>
            </a:pPr>
            <a:r>
              <a:rPr lang="en-US" altLang="en-US" sz="2400" dirty="0"/>
              <a:t>K</a:t>
            </a:r>
            <a:r>
              <a:rPr lang="en-US" altLang="en-US" sz="2400" dirty="0" smtClean="0"/>
              <a:t>now the research, then tweak if you’d like</a:t>
            </a:r>
          </a:p>
          <a:p>
            <a:pPr marL="457200" lvl="1" indent="0">
              <a:spcBef>
                <a:spcPts val="600"/>
              </a:spcBef>
              <a:buNone/>
            </a:pPr>
            <a:endParaRPr lang="en-US" altLang="en-US" sz="2400" dirty="0" smtClean="0"/>
          </a:p>
          <a:p>
            <a:pPr>
              <a:spcBef>
                <a:spcPts val="600"/>
              </a:spcBef>
            </a:pPr>
            <a:r>
              <a:rPr lang="en-US" altLang="en-US" sz="2800" dirty="0" smtClean="0"/>
              <a:t>Plenty of resources – use, and contribute </a:t>
            </a:r>
            <a:r>
              <a:rPr lang="en-US" altLang="en-US" sz="2800" dirty="0" smtClean="0">
                <a:sym typeface="Wingdings" panose="05000000000000000000" pitchFamily="2" charset="2"/>
              </a:rPr>
              <a:t></a:t>
            </a:r>
          </a:p>
          <a:p>
            <a:pPr lvl="1">
              <a:spcBef>
                <a:spcPts val="600"/>
              </a:spcBef>
            </a:pPr>
            <a:r>
              <a:rPr lang="en-US" altLang="en-US" sz="2000" dirty="0" smtClean="0">
                <a:sym typeface="Wingdings" panose="05000000000000000000" pitchFamily="2" charset="2"/>
                <a:hlinkClick r:id="rId3"/>
              </a:rPr>
              <a:t>www.et.iitb.ac.in</a:t>
            </a:r>
            <a:r>
              <a:rPr lang="en-US" altLang="en-US" sz="2000" dirty="0" smtClean="0">
                <a:sym typeface="Wingdings" panose="05000000000000000000" pitchFamily="2" charset="2"/>
              </a:rPr>
              <a:t> --&gt; Resources --&gt;Teaching Strategies (PI, TPS activity constructors)</a:t>
            </a:r>
          </a:p>
          <a:p>
            <a:pPr lvl="1">
              <a:spcBef>
                <a:spcPts val="600"/>
              </a:spcBef>
            </a:pPr>
            <a:r>
              <a:rPr lang="en-US" altLang="en-US" sz="2000" dirty="0" smtClean="0">
                <a:sym typeface="Wingdings" panose="05000000000000000000" pitchFamily="2" charset="2"/>
              </a:rPr>
              <a:t>PI:  CWSEI </a:t>
            </a:r>
            <a:r>
              <a:rPr lang="en-US" altLang="en-US" sz="2000" dirty="0" smtClean="0">
                <a:sym typeface="Wingdings" panose="05000000000000000000" pitchFamily="2" charset="2"/>
                <a:hlinkClick r:id="rId4"/>
              </a:rPr>
              <a:t>www.cwsei.ubc.ca/resources/clickers.htm</a:t>
            </a:r>
            <a:r>
              <a:rPr lang="en-US" altLang="en-US" sz="2000" dirty="0" smtClean="0">
                <a:sym typeface="Wingdings" panose="05000000000000000000" pitchFamily="2" charset="2"/>
              </a:rPr>
              <a:t> , </a:t>
            </a:r>
            <a:r>
              <a:rPr lang="en-US" altLang="en-US" sz="2000" dirty="0" smtClean="0">
                <a:sym typeface="Wingdings" panose="05000000000000000000" pitchFamily="2" charset="2"/>
                <a:hlinkClick r:id="rId5"/>
              </a:rPr>
              <a:t>http://blog.peerinstruction.net/</a:t>
            </a:r>
            <a:r>
              <a:rPr lang="en-US" altLang="en-US" sz="2000" dirty="0" smtClean="0">
                <a:sym typeface="Wingdings" panose="05000000000000000000" pitchFamily="2" charset="2"/>
              </a:rPr>
              <a:t> (many how-</a:t>
            </a:r>
            <a:r>
              <a:rPr lang="en-US" altLang="en-US" sz="2000" dirty="0" err="1" smtClean="0">
                <a:sym typeface="Wingdings" panose="05000000000000000000" pitchFamily="2" charset="2"/>
              </a:rPr>
              <a:t>tos</a:t>
            </a:r>
            <a:r>
              <a:rPr lang="en-US" altLang="en-US" sz="2000" dirty="0" smtClean="0">
                <a:sym typeface="Wingdings" panose="05000000000000000000" pitchFamily="2" charset="2"/>
              </a:rPr>
              <a:t>)</a:t>
            </a:r>
          </a:p>
          <a:p>
            <a:pPr lvl="1">
              <a:spcBef>
                <a:spcPts val="600"/>
              </a:spcBef>
            </a:pPr>
            <a:r>
              <a:rPr lang="en-US" altLang="en-US" sz="2000" dirty="0" smtClean="0">
                <a:sym typeface="Wingdings" panose="05000000000000000000" pitchFamily="2" charset="2"/>
              </a:rPr>
              <a:t>Flipped Classroom: </a:t>
            </a:r>
            <a:r>
              <a:rPr lang="en-US" altLang="en-US" sz="2000" dirty="0" err="1" smtClean="0">
                <a:sym typeface="Wingdings" panose="05000000000000000000" pitchFamily="2" charset="2"/>
              </a:rPr>
              <a:t>CfT</a:t>
            </a:r>
            <a:r>
              <a:rPr lang="en-US" altLang="en-US" sz="2000" dirty="0" smtClean="0">
                <a:sym typeface="Wingdings" panose="05000000000000000000" pitchFamily="2" charset="2"/>
              </a:rPr>
              <a:t> Vanderbilt </a:t>
            </a:r>
            <a:r>
              <a:rPr lang="en-US" altLang="en-US" sz="2000" dirty="0" smtClean="0">
                <a:sym typeface="Wingdings" panose="05000000000000000000" pitchFamily="2" charset="2"/>
                <a:hlinkClick r:id="rId6"/>
              </a:rPr>
              <a:t>https://cft.vanderbilt.edu/guides-sub-pages/flipping-the-classroom</a:t>
            </a:r>
            <a:r>
              <a:rPr lang="en-US" altLang="en-US" sz="1800" dirty="0" smtClean="0">
                <a:sym typeface="Wingdings" panose="05000000000000000000" pitchFamily="2" charset="2"/>
                <a:hlinkClick r:id="rId6"/>
              </a:rPr>
              <a:t>/</a:t>
            </a:r>
            <a:r>
              <a:rPr lang="en-US" altLang="en-US" sz="1800" dirty="0" smtClean="0">
                <a:sym typeface="Wingdings" panose="05000000000000000000" pitchFamily="2" charset="2"/>
              </a:rPr>
              <a:t> </a:t>
            </a:r>
            <a:endParaRPr lang="en-US" altLang="en-US" sz="1800" dirty="0"/>
          </a:p>
        </p:txBody>
      </p:sp>
    </p:spTree>
    <p:extLst>
      <p:ext uri="{BB962C8B-B14F-4D97-AF65-F5344CB8AC3E}">
        <p14:creationId xmlns:p14="http://schemas.microsoft.com/office/powerpoint/2010/main" val="143730716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normAutofit/>
          </a:bodyPr>
          <a:lstStyle/>
          <a:p>
            <a:pPr algn="ctr"/>
            <a:r>
              <a:rPr lang="en-US" sz="4000" b="1" dirty="0" smtClean="0">
                <a:solidFill>
                  <a:srgbClr val="800000"/>
                </a:solidFill>
              </a:rPr>
              <a:t>How to maintain students’ engagement?</a:t>
            </a:r>
            <a:endParaRPr lang="en-US" sz="4000" b="1" dirty="0"/>
          </a:p>
        </p:txBody>
      </p:sp>
      <p:sp>
        <p:nvSpPr>
          <p:cNvPr id="3" name="Content Placeholder 2"/>
          <p:cNvSpPr>
            <a:spLocks noGrp="1"/>
          </p:cNvSpPr>
          <p:nvPr>
            <p:ph idx="1"/>
          </p:nvPr>
        </p:nvSpPr>
        <p:spPr>
          <a:xfrm>
            <a:off x="838200" y="1334973"/>
            <a:ext cx="10515600" cy="4876256"/>
          </a:xfrm>
        </p:spPr>
        <p:txBody>
          <a:bodyPr>
            <a:normAutofit/>
          </a:bodyPr>
          <a:lstStyle/>
          <a:p>
            <a:pPr marL="0" indent="0" algn="ctr">
              <a:lnSpc>
                <a:spcPct val="100000"/>
              </a:lnSpc>
              <a:spcBef>
                <a:spcPts val="600"/>
              </a:spcBef>
              <a:buNone/>
            </a:pPr>
            <a:endParaRPr lang="en-IN" sz="3200" dirty="0" smtClean="0"/>
          </a:p>
          <a:p>
            <a:pPr marL="0" indent="0" algn="ctr">
              <a:lnSpc>
                <a:spcPct val="100000"/>
              </a:lnSpc>
              <a:spcBef>
                <a:spcPts val="600"/>
              </a:spcBef>
              <a:buNone/>
            </a:pPr>
            <a:endParaRPr lang="en-IN" sz="3200" dirty="0"/>
          </a:p>
          <a:p>
            <a:pPr marL="0" indent="0" algn="ctr">
              <a:lnSpc>
                <a:spcPct val="100000"/>
              </a:lnSpc>
              <a:spcBef>
                <a:spcPts val="600"/>
              </a:spcBef>
              <a:buNone/>
            </a:pPr>
            <a:r>
              <a:rPr lang="en-IN" sz="3200" dirty="0" smtClean="0"/>
              <a:t>Active learning.</a:t>
            </a:r>
            <a:endParaRPr lang="en-IN" sz="3200" dirty="0"/>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5</a:t>
            </a:fld>
            <a:endParaRPr lang="en-US"/>
          </a:p>
        </p:txBody>
      </p:sp>
    </p:spTree>
    <p:extLst>
      <p:ext uri="{BB962C8B-B14F-4D97-AF65-F5344CB8AC3E}">
        <p14:creationId xmlns:p14="http://schemas.microsoft.com/office/powerpoint/2010/main" val="1546497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3"/>
          <p:cNvSpPr>
            <a:spLocks noGrp="1"/>
          </p:cNvSpPr>
          <p:nvPr>
            <p:ph type="title" idx="4294967295"/>
          </p:nvPr>
        </p:nvSpPr>
        <p:spPr>
          <a:xfrm>
            <a:off x="1752600" y="152400"/>
            <a:ext cx="8915400" cy="990600"/>
          </a:xfrm>
        </p:spPr>
        <p:txBody>
          <a:bodyPr>
            <a:normAutofit/>
          </a:bodyPr>
          <a:lstStyle/>
          <a:p>
            <a:pPr eaLnBrk="1" hangingPunct="1"/>
            <a:r>
              <a:rPr lang="en-US" altLang="en-US" sz="4000" b="1" dirty="0" smtClean="0">
                <a:solidFill>
                  <a:srgbClr val="800000"/>
                </a:solidFill>
              </a:rPr>
              <a:t>Education research study in your class? </a:t>
            </a:r>
            <a:endParaRPr lang="en-IN" altLang="en-US" sz="4000" b="1" dirty="0">
              <a:solidFill>
                <a:srgbClr val="800000"/>
              </a:solidFill>
            </a:endParaRPr>
          </a:p>
        </p:txBody>
      </p:sp>
      <p:sp>
        <p:nvSpPr>
          <p:cNvPr id="83971" name="Content Placeholder 2"/>
          <p:cNvSpPr>
            <a:spLocks/>
          </p:cNvSpPr>
          <p:nvPr/>
        </p:nvSpPr>
        <p:spPr bwMode="auto">
          <a:xfrm>
            <a:off x="657923" y="1235930"/>
            <a:ext cx="11084312" cy="5164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4000" rIns="0"/>
          <a:lstStyle>
            <a:lvl1pPr marL="177800" indent="-1778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marL="0" indent="0">
              <a:spcBef>
                <a:spcPts val="600"/>
              </a:spcBef>
              <a:buNone/>
            </a:pPr>
            <a:r>
              <a:rPr lang="en-US" altLang="en-US" sz="2800" dirty="0" smtClean="0"/>
              <a:t>If interested please get in touch. </a:t>
            </a:r>
          </a:p>
          <a:p>
            <a:pPr marL="0" indent="0">
              <a:spcBef>
                <a:spcPts val="600"/>
              </a:spcBef>
              <a:buNone/>
            </a:pPr>
            <a:r>
              <a:rPr lang="en-US" altLang="en-US" sz="2800" dirty="0" smtClean="0"/>
              <a:t>(but will require some time + effort commitment from your end)</a:t>
            </a:r>
            <a:endParaRPr lang="en-US" altLang="en-US" sz="2400" dirty="0" smtClean="0"/>
          </a:p>
          <a:p>
            <a:pPr marL="0" indent="0">
              <a:spcBef>
                <a:spcPts val="600"/>
              </a:spcBef>
              <a:buNone/>
            </a:pPr>
            <a:endParaRPr lang="en-US" altLang="en-US" sz="2800" dirty="0" smtClean="0"/>
          </a:p>
          <a:p>
            <a:pPr marL="0" indent="0">
              <a:spcBef>
                <a:spcPts val="600"/>
              </a:spcBef>
              <a:buNone/>
            </a:pPr>
            <a:endParaRPr lang="en-US" altLang="en-US" sz="2800" dirty="0"/>
          </a:p>
          <a:p>
            <a:pPr marL="0" indent="0">
              <a:spcBef>
                <a:spcPts val="600"/>
              </a:spcBef>
              <a:buNone/>
            </a:pPr>
            <a:r>
              <a:rPr lang="en-US" altLang="en-US" sz="2800" dirty="0" smtClean="0"/>
              <a:t>IDP-ET PhD students trained in education research methods can participate. </a:t>
            </a:r>
          </a:p>
          <a:p>
            <a:pPr marL="0" indent="0">
              <a:spcBef>
                <a:spcPts val="600"/>
              </a:spcBef>
              <a:buNone/>
            </a:pPr>
            <a:endParaRPr lang="en-US" altLang="en-US" sz="2800" dirty="0"/>
          </a:p>
          <a:p>
            <a:pPr marL="0" indent="0">
              <a:spcBef>
                <a:spcPts val="600"/>
              </a:spcBef>
              <a:buNone/>
            </a:pPr>
            <a:endParaRPr lang="en-US" altLang="en-US" sz="2800" dirty="0" smtClean="0"/>
          </a:p>
          <a:p>
            <a:pPr marL="0" indent="0" algn="ctr">
              <a:spcBef>
                <a:spcPts val="600"/>
              </a:spcBef>
              <a:buNone/>
            </a:pPr>
            <a:r>
              <a:rPr lang="en-US" altLang="en-US" i="1" dirty="0" smtClean="0"/>
              <a:t>Thank you. </a:t>
            </a:r>
          </a:p>
          <a:p>
            <a:pPr marL="0" indent="0">
              <a:spcBef>
                <a:spcPts val="600"/>
              </a:spcBef>
              <a:buNone/>
            </a:pPr>
            <a:endParaRPr lang="en-US" altLang="en-US" sz="2800" dirty="0"/>
          </a:p>
          <a:p>
            <a:pPr marL="0" indent="0">
              <a:spcBef>
                <a:spcPts val="600"/>
              </a:spcBef>
              <a:buNone/>
            </a:pPr>
            <a:endParaRPr lang="en-US" altLang="en-US" sz="2400" dirty="0"/>
          </a:p>
        </p:txBody>
      </p:sp>
    </p:spTree>
    <p:extLst>
      <p:ext uri="{BB962C8B-B14F-4D97-AF65-F5344CB8AC3E}">
        <p14:creationId xmlns:p14="http://schemas.microsoft.com/office/powerpoint/2010/main" val="113032743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lstStyle/>
          <a:p>
            <a:pPr algn="ctr"/>
            <a:r>
              <a:rPr lang="en-US" b="1" dirty="0">
                <a:solidFill>
                  <a:srgbClr val="800000"/>
                </a:solidFill>
              </a:rPr>
              <a:t>M</a:t>
            </a:r>
            <a:r>
              <a:rPr lang="en-US" b="1" dirty="0" smtClean="0">
                <a:solidFill>
                  <a:srgbClr val="800000"/>
                </a:solidFill>
              </a:rPr>
              <a:t>y lectures are plenty interactive!</a:t>
            </a:r>
            <a:endParaRPr lang="en-US" b="1" dirty="0"/>
          </a:p>
        </p:txBody>
      </p:sp>
      <p:sp>
        <p:nvSpPr>
          <p:cNvPr id="3" name="Content Placeholder 2"/>
          <p:cNvSpPr>
            <a:spLocks noGrp="1"/>
          </p:cNvSpPr>
          <p:nvPr>
            <p:ph idx="1"/>
          </p:nvPr>
        </p:nvSpPr>
        <p:spPr>
          <a:xfrm>
            <a:off x="838200" y="1446483"/>
            <a:ext cx="10515600" cy="4351338"/>
          </a:xfrm>
        </p:spPr>
        <p:txBody>
          <a:bodyPr/>
          <a:lstStyle/>
          <a:p>
            <a:pPr marL="234950" indent="-234950">
              <a:lnSpc>
                <a:spcPct val="110000"/>
              </a:lnSpc>
              <a:spcBef>
                <a:spcPct val="20000"/>
              </a:spcBef>
              <a:buSzPct val="80000"/>
              <a:buFontTx/>
              <a:buChar char="•"/>
            </a:pPr>
            <a:r>
              <a:rPr lang="en-US" i="1" dirty="0" smtClean="0">
                <a:latin typeface="Calibri" pitchFamily="34" charset="0"/>
                <a:cs typeface="Calibri" pitchFamily="34" charset="0"/>
              </a:rPr>
              <a:t>I often pause to ask students if they understood the material</a:t>
            </a:r>
          </a:p>
          <a:p>
            <a:pPr marL="234950" indent="-234950">
              <a:lnSpc>
                <a:spcPct val="110000"/>
              </a:lnSpc>
              <a:spcBef>
                <a:spcPct val="20000"/>
              </a:spcBef>
              <a:buSzPct val="80000"/>
              <a:buFontTx/>
              <a:buChar char="•"/>
            </a:pPr>
            <a:r>
              <a:rPr lang="en-US" i="1" dirty="0" smtClean="0">
                <a:latin typeface="Calibri" pitchFamily="34" charset="0"/>
                <a:cs typeface="Calibri" pitchFamily="34" charset="0"/>
              </a:rPr>
              <a:t>I allow students to interrupt whenever they have doubts </a:t>
            </a:r>
          </a:p>
          <a:p>
            <a:pPr marL="234950" indent="-234950">
              <a:lnSpc>
                <a:spcPct val="110000"/>
              </a:lnSpc>
              <a:spcBef>
                <a:spcPct val="20000"/>
              </a:spcBef>
              <a:buSzPct val="80000"/>
              <a:buFontTx/>
              <a:buChar char="•"/>
            </a:pPr>
            <a:r>
              <a:rPr lang="en-US" i="1" dirty="0" smtClean="0">
                <a:latin typeface="Calibri" pitchFamily="34" charset="0"/>
                <a:cs typeface="Calibri" pitchFamily="34" charset="0"/>
              </a:rPr>
              <a:t>I never hesitate to answer their questions</a:t>
            </a:r>
          </a:p>
          <a:p>
            <a:pPr marL="234950" indent="-234950">
              <a:lnSpc>
                <a:spcPct val="110000"/>
              </a:lnSpc>
              <a:spcBef>
                <a:spcPct val="20000"/>
              </a:spcBef>
              <a:buSzPct val="80000"/>
              <a:buFontTx/>
              <a:buChar char="•"/>
            </a:pPr>
            <a:r>
              <a:rPr lang="en-US" i="1" dirty="0" smtClean="0">
                <a:latin typeface="Calibri" pitchFamily="34" charset="0"/>
                <a:cs typeface="Calibri" pitchFamily="34" charset="0"/>
              </a:rPr>
              <a:t>I show them demos and videos</a:t>
            </a:r>
          </a:p>
          <a:p>
            <a:pPr marL="0" indent="0">
              <a:lnSpc>
                <a:spcPct val="110000"/>
              </a:lnSpc>
              <a:spcBef>
                <a:spcPct val="20000"/>
              </a:spcBef>
              <a:buSzPct val="80000"/>
              <a:buNone/>
            </a:pPr>
            <a:r>
              <a:rPr lang="en-US" dirty="0" smtClean="0">
                <a:latin typeface="Calibri" pitchFamily="34" charset="0"/>
                <a:cs typeface="Calibri" pitchFamily="34" charset="0"/>
              </a:rPr>
              <a:t>….</a:t>
            </a:r>
          </a:p>
          <a:p>
            <a:pPr marL="177800" indent="-177800">
              <a:lnSpc>
                <a:spcPct val="110000"/>
              </a:lnSpc>
              <a:spcBef>
                <a:spcPct val="20000"/>
              </a:spcBef>
              <a:buSzPct val="80000"/>
            </a:pPr>
            <a:endParaRPr lang="en-US" dirty="0" smtClean="0">
              <a:latin typeface="Calibri" pitchFamily="34" charset="0"/>
              <a:cs typeface="Calibri" pitchFamily="34" charset="0"/>
            </a:endParaRPr>
          </a:p>
          <a:p>
            <a:pPr marL="0" indent="0">
              <a:lnSpc>
                <a:spcPct val="110000"/>
              </a:lnSpc>
              <a:spcBef>
                <a:spcPct val="20000"/>
              </a:spcBef>
              <a:buSzPct val="80000"/>
              <a:buNone/>
            </a:pPr>
            <a:r>
              <a:rPr lang="en-US" sz="3200" dirty="0" smtClean="0">
                <a:solidFill>
                  <a:srgbClr val="0000FF"/>
                </a:solidFill>
                <a:latin typeface="Calibri" pitchFamily="34" charset="0"/>
                <a:cs typeface="Calibri" pitchFamily="34" charset="0"/>
              </a:rPr>
              <a:t>Isn’t this active learning? </a:t>
            </a: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6</a:t>
            </a:fld>
            <a:endParaRPr lang="en-US"/>
          </a:p>
        </p:txBody>
      </p:sp>
    </p:spTree>
    <p:extLst>
      <p:ext uri="{BB962C8B-B14F-4D97-AF65-F5344CB8AC3E}">
        <p14:creationId xmlns:p14="http://schemas.microsoft.com/office/powerpoint/2010/main" val="17689683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lstStyle/>
          <a:p>
            <a:pPr algn="ctr"/>
            <a:r>
              <a:rPr lang="en-US" b="1" dirty="0" smtClean="0">
                <a:solidFill>
                  <a:srgbClr val="800000"/>
                </a:solidFill>
              </a:rPr>
              <a:t>Requirements of active learning strategies</a:t>
            </a:r>
            <a:endParaRPr lang="en-US" b="1" dirty="0"/>
          </a:p>
        </p:txBody>
      </p:sp>
      <p:sp>
        <p:nvSpPr>
          <p:cNvPr id="3" name="Content Placeholder 2"/>
          <p:cNvSpPr>
            <a:spLocks noGrp="1"/>
          </p:cNvSpPr>
          <p:nvPr>
            <p:ph idx="1"/>
          </p:nvPr>
        </p:nvSpPr>
        <p:spPr>
          <a:xfrm>
            <a:off x="838200" y="1334973"/>
            <a:ext cx="10515600" cy="4351338"/>
          </a:xfrm>
        </p:spPr>
        <p:txBody>
          <a:bodyPr/>
          <a:lstStyle/>
          <a:p>
            <a:pPr marL="177800" indent="-177800">
              <a:lnSpc>
                <a:spcPct val="100000"/>
              </a:lnSpc>
              <a:spcBef>
                <a:spcPts val="1200"/>
              </a:spcBef>
            </a:pPr>
            <a:r>
              <a:rPr lang="en-US" dirty="0"/>
              <a:t>Instructor creates carefully designed activities that require students to talk, write, reflect and express their thinking.</a:t>
            </a:r>
          </a:p>
          <a:p>
            <a:pPr marL="177800" indent="-177800">
              <a:lnSpc>
                <a:spcPct val="100000"/>
              </a:lnSpc>
              <a:spcBef>
                <a:spcPts val="1200"/>
              </a:spcBef>
            </a:pPr>
            <a:r>
              <a:rPr lang="en-US" dirty="0"/>
              <a:t>Students go </a:t>
            </a:r>
            <a:r>
              <a:rPr lang="en-IN" dirty="0"/>
              <a:t>beyond listening, copying of notes, execution of prescribed procedures.</a:t>
            </a:r>
            <a:endParaRPr lang="en-US" dirty="0"/>
          </a:p>
          <a:p>
            <a:pPr marL="177800" indent="-177800">
              <a:lnSpc>
                <a:spcPct val="100000"/>
              </a:lnSpc>
              <a:spcBef>
                <a:spcPts val="1200"/>
              </a:spcBef>
            </a:pPr>
            <a:r>
              <a:rPr lang="en-US" dirty="0"/>
              <a:t>Explicitly based on theories of learning.</a:t>
            </a:r>
          </a:p>
          <a:p>
            <a:pPr marL="177800" indent="-177800">
              <a:lnSpc>
                <a:spcPct val="100000"/>
              </a:lnSpc>
              <a:spcBef>
                <a:spcPts val="1200"/>
              </a:spcBef>
            </a:pPr>
            <a:r>
              <a:rPr lang="en-US" dirty="0"/>
              <a:t>Evaluated repeatedly through empirical </a:t>
            </a:r>
            <a:r>
              <a:rPr lang="en-US" dirty="0" smtClean="0"/>
              <a:t>research.</a:t>
            </a: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7</a:t>
            </a:fld>
            <a:endParaRPr lang="en-US"/>
          </a:p>
        </p:txBody>
      </p:sp>
      <p:sp>
        <p:nvSpPr>
          <p:cNvPr id="8" name="Rectangle 6"/>
          <p:cNvSpPr>
            <a:spLocks noChangeArrowheads="1"/>
          </p:cNvSpPr>
          <p:nvPr/>
        </p:nvSpPr>
        <p:spPr bwMode="auto">
          <a:xfrm>
            <a:off x="565484" y="5945246"/>
            <a:ext cx="11020927" cy="444713"/>
          </a:xfrm>
          <a:prstGeom prst="rect">
            <a:avLst/>
          </a:prstGeom>
          <a:solidFill>
            <a:schemeClr val="bg1"/>
          </a:solidFill>
          <a:ln w="9525">
            <a:noFill/>
            <a:miter lim="800000"/>
            <a:headEnd/>
            <a:tailEnd/>
          </a:ln>
        </p:spPr>
        <p:txBody>
          <a:bodyPr/>
          <a:lstStyle/>
          <a:p>
            <a:pPr>
              <a:lnSpc>
                <a:spcPct val="90000"/>
              </a:lnSpc>
              <a:spcBef>
                <a:spcPct val="20000"/>
              </a:spcBef>
              <a:buFont typeface="Arial" charset="0"/>
              <a:buNone/>
            </a:pPr>
            <a:r>
              <a:rPr lang="en-IN" sz="1600" dirty="0" smtClean="0">
                <a:solidFill>
                  <a:srgbClr val="016F06"/>
                </a:solidFill>
              </a:rPr>
              <a:t>D. E. Meltzer </a:t>
            </a:r>
            <a:r>
              <a:rPr lang="en-IN" sz="1600" dirty="0">
                <a:solidFill>
                  <a:srgbClr val="016F06"/>
                </a:solidFill>
              </a:rPr>
              <a:t>and </a:t>
            </a:r>
            <a:r>
              <a:rPr lang="en-IN" sz="1600" dirty="0" smtClean="0">
                <a:solidFill>
                  <a:srgbClr val="016F06"/>
                </a:solidFill>
              </a:rPr>
              <a:t>R. </a:t>
            </a:r>
            <a:r>
              <a:rPr lang="en-IN" sz="1600" dirty="0">
                <a:solidFill>
                  <a:srgbClr val="016F06"/>
                </a:solidFill>
              </a:rPr>
              <a:t>K. Thornton. </a:t>
            </a:r>
            <a:r>
              <a:rPr lang="en-IN" sz="1600" dirty="0" smtClean="0">
                <a:solidFill>
                  <a:srgbClr val="016F06"/>
                </a:solidFill>
              </a:rPr>
              <a:t>"Resource </a:t>
            </a:r>
            <a:r>
              <a:rPr lang="en-IN" sz="1600" dirty="0">
                <a:solidFill>
                  <a:srgbClr val="016F06"/>
                </a:solidFill>
              </a:rPr>
              <a:t>letter ALIP–1: active-learning </a:t>
            </a:r>
            <a:r>
              <a:rPr lang="en-IN" sz="1600" dirty="0" smtClean="0">
                <a:solidFill>
                  <a:srgbClr val="016F06"/>
                </a:solidFill>
              </a:rPr>
              <a:t>instruction in physics."</a:t>
            </a:r>
            <a:r>
              <a:rPr lang="en-IN" sz="1600" dirty="0">
                <a:solidFill>
                  <a:srgbClr val="016F06"/>
                </a:solidFill>
              </a:rPr>
              <a:t>  </a:t>
            </a:r>
            <a:r>
              <a:rPr lang="en-IN" sz="1600" i="1" dirty="0" smtClean="0">
                <a:solidFill>
                  <a:srgbClr val="016F06"/>
                </a:solidFill>
              </a:rPr>
              <a:t>Am. J. Phys,</a:t>
            </a:r>
            <a:r>
              <a:rPr lang="en-IN" sz="1600" dirty="0">
                <a:solidFill>
                  <a:srgbClr val="016F06"/>
                </a:solidFill>
              </a:rPr>
              <a:t> 80.6 (2012): </a:t>
            </a:r>
            <a:r>
              <a:rPr lang="en-IN" sz="1600" dirty="0" smtClean="0">
                <a:solidFill>
                  <a:srgbClr val="016F06"/>
                </a:solidFill>
              </a:rPr>
              <a:t>478-496</a:t>
            </a:r>
            <a:r>
              <a:rPr lang="en-IN" sz="1600" dirty="0" smtClean="0"/>
              <a:t> </a:t>
            </a:r>
            <a:endParaRPr lang="en-US" sz="1600" dirty="0"/>
          </a:p>
        </p:txBody>
      </p:sp>
    </p:spTree>
    <p:extLst>
      <p:ext uri="{BB962C8B-B14F-4D97-AF65-F5344CB8AC3E}">
        <p14:creationId xmlns:p14="http://schemas.microsoft.com/office/powerpoint/2010/main" val="16660190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4766"/>
            <a:ext cx="10515600" cy="984173"/>
          </a:xfrm>
        </p:spPr>
        <p:txBody>
          <a:bodyPr>
            <a:normAutofit fontScale="90000"/>
          </a:bodyPr>
          <a:lstStyle/>
          <a:p>
            <a:pPr algn="ctr"/>
            <a:r>
              <a:rPr lang="en-US" b="1" dirty="0" smtClean="0">
                <a:solidFill>
                  <a:srgbClr val="800000"/>
                </a:solidFill>
              </a:rPr>
              <a:t>Why bother with (strict </a:t>
            </a:r>
            <a:r>
              <a:rPr lang="en-US" b="1" dirty="0" err="1" smtClean="0">
                <a:solidFill>
                  <a:srgbClr val="800000"/>
                </a:solidFill>
              </a:rPr>
              <a:t>defn</a:t>
            </a:r>
            <a:r>
              <a:rPr lang="en-US" b="1" dirty="0" smtClean="0">
                <a:solidFill>
                  <a:srgbClr val="800000"/>
                </a:solidFill>
              </a:rPr>
              <a:t> of) active learning?</a:t>
            </a:r>
            <a:endParaRPr lang="en-US" b="1" dirty="0"/>
          </a:p>
        </p:txBody>
      </p:sp>
      <p:sp>
        <p:nvSpPr>
          <p:cNvPr id="3" name="Content Placeholder 2"/>
          <p:cNvSpPr>
            <a:spLocks noGrp="1"/>
          </p:cNvSpPr>
          <p:nvPr>
            <p:ph idx="1"/>
          </p:nvPr>
        </p:nvSpPr>
        <p:spPr>
          <a:xfrm>
            <a:off x="838200" y="1268066"/>
            <a:ext cx="10515600" cy="5088283"/>
          </a:xfrm>
        </p:spPr>
        <p:txBody>
          <a:bodyPr>
            <a:normAutofit/>
          </a:bodyPr>
          <a:lstStyle/>
          <a:p>
            <a:pPr marL="234950" indent="-234950">
              <a:lnSpc>
                <a:spcPct val="110000"/>
              </a:lnSpc>
              <a:spcBef>
                <a:spcPts val="300"/>
              </a:spcBef>
              <a:buSzPct val="80000"/>
              <a:buFontTx/>
              <a:buChar char="•"/>
            </a:pPr>
            <a:r>
              <a:rPr lang="en-US" sz="2400" i="1" dirty="0" smtClean="0">
                <a:latin typeface="Calibri" pitchFamily="34" charset="0"/>
                <a:cs typeface="Calibri" pitchFamily="34" charset="0"/>
              </a:rPr>
              <a:t>I often pause to ask students if they understood the material</a:t>
            </a:r>
          </a:p>
          <a:p>
            <a:pPr marL="234950" indent="-234950">
              <a:lnSpc>
                <a:spcPct val="110000"/>
              </a:lnSpc>
              <a:spcBef>
                <a:spcPts val="300"/>
              </a:spcBef>
              <a:buSzPct val="80000"/>
              <a:buFontTx/>
              <a:buChar char="•"/>
            </a:pPr>
            <a:r>
              <a:rPr lang="en-US" sz="2400" i="1" dirty="0" smtClean="0">
                <a:latin typeface="Calibri" pitchFamily="34" charset="0"/>
                <a:cs typeface="Calibri" pitchFamily="34" charset="0"/>
              </a:rPr>
              <a:t>I allow students to interrupt whenever they have doubts </a:t>
            </a:r>
          </a:p>
          <a:p>
            <a:pPr marL="234950" indent="-234950">
              <a:lnSpc>
                <a:spcPct val="110000"/>
              </a:lnSpc>
              <a:spcBef>
                <a:spcPts val="300"/>
              </a:spcBef>
              <a:buSzPct val="80000"/>
              <a:buFontTx/>
              <a:buChar char="•"/>
            </a:pPr>
            <a:r>
              <a:rPr lang="en-US" sz="2400" i="1" dirty="0" smtClean="0">
                <a:latin typeface="Calibri" pitchFamily="34" charset="0"/>
                <a:cs typeface="Calibri" pitchFamily="34" charset="0"/>
              </a:rPr>
              <a:t>I never hesitate to answer their questions</a:t>
            </a:r>
          </a:p>
          <a:p>
            <a:pPr marL="234950" indent="-234950">
              <a:lnSpc>
                <a:spcPct val="110000"/>
              </a:lnSpc>
              <a:spcBef>
                <a:spcPts val="300"/>
              </a:spcBef>
              <a:buSzPct val="80000"/>
              <a:buFontTx/>
              <a:buChar char="•"/>
            </a:pPr>
            <a:r>
              <a:rPr lang="en-US" sz="2400" i="1" dirty="0" smtClean="0">
                <a:latin typeface="Calibri" pitchFamily="34" charset="0"/>
                <a:cs typeface="Calibri" pitchFamily="34" charset="0"/>
              </a:rPr>
              <a:t>I show them demos and videos</a:t>
            </a:r>
          </a:p>
          <a:p>
            <a:pPr marL="234950" indent="-234950">
              <a:lnSpc>
                <a:spcPct val="110000"/>
              </a:lnSpc>
              <a:spcBef>
                <a:spcPts val="300"/>
              </a:spcBef>
              <a:buSzPct val="80000"/>
              <a:buFontTx/>
              <a:buChar char="•"/>
            </a:pPr>
            <a:r>
              <a:rPr lang="en-US" sz="2400" i="1" dirty="0" smtClean="0">
                <a:latin typeface="Calibri" pitchFamily="34" charset="0"/>
                <a:cs typeface="Calibri" pitchFamily="34" charset="0"/>
              </a:rPr>
              <a:t>I spend a lot of time preparing lectures. </a:t>
            </a:r>
          </a:p>
          <a:p>
            <a:pPr marL="234950" indent="-234950">
              <a:lnSpc>
                <a:spcPct val="110000"/>
              </a:lnSpc>
              <a:spcBef>
                <a:spcPts val="300"/>
              </a:spcBef>
              <a:buSzPct val="80000"/>
              <a:buFontTx/>
              <a:buChar char="•"/>
            </a:pPr>
            <a:r>
              <a:rPr lang="en-US" sz="2400" i="1" dirty="0">
                <a:latin typeface="Calibri" pitchFamily="34" charset="0"/>
                <a:cs typeface="Calibri" pitchFamily="34" charset="0"/>
              </a:rPr>
              <a:t>I</a:t>
            </a:r>
            <a:r>
              <a:rPr lang="en-US" sz="2400" i="1" dirty="0" smtClean="0">
                <a:latin typeface="Calibri" pitchFamily="34" charset="0"/>
                <a:cs typeface="Calibri" pitchFamily="34" charset="0"/>
              </a:rPr>
              <a:t> deliver my lectures smoothly</a:t>
            </a:r>
          </a:p>
          <a:p>
            <a:pPr marL="0" indent="0">
              <a:lnSpc>
                <a:spcPct val="110000"/>
              </a:lnSpc>
              <a:spcBef>
                <a:spcPts val="300"/>
              </a:spcBef>
              <a:buSzPct val="80000"/>
              <a:buNone/>
            </a:pPr>
            <a:endParaRPr lang="en-US" i="1" dirty="0" smtClean="0">
              <a:latin typeface="Calibri" pitchFamily="34" charset="0"/>
              <a:cs typeface="Calibri" pitchFamily="34" charset="0"/>
            </a:endParaRPr>
          </a:p>
          <a:p>
            <a:pPr marL="0" indent="0" algn="ctr">
              <a:lnSpc>
                <a:spcPct val="110000"/>
              </a:lnSpc>
              <a:spcBef>
                <a:spcPts val="300"/>
              </a:spcBef>
              <a:buSzPct val="80000"/>
              <a:buNone/>
            </a:pPr>
            <a:r>
              <a:rPr lang="en-US" sz="3200" dirty="0" smtClean="0">
                <a:solidFill>
                  <a:srgbClr val="0000FF"/>
                </a:solidFill>
                <a:latin typeface="Calibri" pitchFamily="34" charset="0"/>
                <a:cs typeface="Calibri" pitchFamily="34" charset="0"/>
              </a:rPr>
              <a:t>Aren’t these enough? </a:t>
            </a:r>
          </a:p>
          <a:p>
            <a:pPr marL="0" indent="0" algn="ctr">
              <a:lnSpc>
                <a:spcPct val="110000"/>
              </a:lnSpc>
              <a:spcBef>
                <a:spcPts val="300"/>
              </a:spcBef>
              <a:buSzPct val="80000"/>
              <a:buNone/>
            </a:pPr>
            <a:r>
              <a:rPr lang="en-US" sz="3200" dirty="0" smtClean="0">
                <a:solidFill>
                  <a:srgbClr val="0000FF"/>
                </a:solidFill>
                <a:latin typeface="Calibri" pitchFamily="34" charset="0"/>
                <a:cs typeface="Calibri" pitchFamily="34" charset="0"/>
              </a:rPr>
              <a:t>Necessary but not sufficient. </a:t>
            </a:r>
          </a:p>
          <a:p>
            <a:pPr marL="0" indent="0" algn="ctr">
              <a:lnSpc>
                <a:spcPct val="110000"/>
              </a:lnSpc>
              <a:spcBef>
                <a:spcPts val="300"/>
              </a:spcBef>
              <a:buSzPct val="80000"/>
              <a:buNone/>
            </a:pPr>
            <a:r>
              <a:rPr lang="en-US" sz="3200" dirty="0" smtClean="0">
                <a:solidFill>
                  <a:srgbClr val="0000FF"/>
                </a:solidFill>
                <a:latin typeface="Calibri" pitchFamily="34" charset="0"/>
                <a:cs typeface="Calibri" pitchFamily="34" charset="0"/>
              </a:rPr>
              <a:t>Why not? </a:t>
            </a: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8</a:t>
            </a:fld>
            <a:endParaRPr lang="en-US"/>
          </a:p>
        </p:txBody>
      </p:sp>
    </p:spTree>
    <p:extLst>
      <p:ext uri="{BB962C8B-B14F-4D97-AF65-F5344CB8AC3E}">
        <p14:creationId xmlns:p14="http://schemas.microsoft.com/office/powerpoint/2010/main" val="3615775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6709"/>
            <a:ext cx="10515600" cy="984173"/>
          </a:xfrm>
        </p:spPr>
        <p:txBody>
          <a:bodyPr>
            <a:normAutofit/>
          </a:bodyPr>
          <a:lstStyle/>
          <a:p>
            <a:pPr algn="ctr"/>
            <a:r>
              <a:rPr lang="en-US" b="1" dirty="0" smtClean="0">
                <a:solidFill>
                  <a:srgbClr val="800000"/>
                </a:solidFill>
              </a:rPr>
              <a:t>Why ‘interactive lectures’ may not be enough</a:t>
            </a:r>
            <a:endParaRPr lang="en-US" b="1" dirty="0"/>
          </a:p>
        </p:txBody>
      </p:sp>
      <p:sp>
        <p:nvSpPr>
          <p:cNvPr id="3" name="Content Placeholder 2"/>
          <p:cNvSpPr>
            <a:spLocks noGrp="1"/>
          </p:cNvSpPr>
          <p:nvPr>
            <p:ph idx="1"/>
          </p:nvPr>
        </p:nvSpPr>
        <p:spPr>
          <a:xfrm>
            <a:off x="503665" y="1089646"/>
            <a:ext cx="10959790" cy="4351338"/>
          </a:xfrm>
        </p:spPr>
        <p:txBody>
          <a:bodyPr>
            <a:noAutofit/>
          </a:bodyPr>
          <a:lstStyle/>
          <a:p>
            <a:pPr marL="234950" indent="-234950">
              <a:lnSpc>
                <a:spcPct val="100000"/>
              </a:lnSpc>
            </a:pPr>
            <a:r>
              <a:rPr lang="en-IN" dirty="0" smtClean="0">
                <a:solidFill>
                  <a:schemeClr val="tx1">
                    <a:lumMod val="95000"/>
                    <a:lumOff val="5000"/>
                  </a:schemeClr>
                </a:solidFill>
              </a:rPr>
              <a:t>Students don’t pay utmost attention throughout the lecture.</a:t>
            </a:r>
          </a:p>
          <a:p>
            <a:pPr marL="234950" indent="-234950">
              <a:lnSpc>
                <a:spcPct val="100000"/>
              </a:lnSpc>
              <a:spcBef>
                <a:spcPts val="1200"/>
              </a:spcBef>
            </a:pPr>
            <a:r>
              <a:rPr lang="en-IN" dirty="0" smtClean="0">
                <a:solidFill>
                  <a:schemeClr val="tx1">
                    <a:lumMod val="95000"/>
                    <a:lumOff val="5000"/>
                  </a:schemeClr>
                </a:solidFill>
              </a:rPr>
              <a:t>Students </a:t>
            </a:r>
            <a:r>
              <a:rPr lang="en-IN" i="1" dirty="0" smtClean="0">
                <a:solidFill>
                  <a:schemeClr val="tx1">
                    <a:lumMod val="95000"/>
                    <a:lumOff val="5000"/>
                  </a:schemeClr>
                </a:solidFill>
              </a:rPr>
              <a:t>think</a:t>
            </a:r>
            <a:r>
              <a:rPr lang="en-IN" dirty="0" smtClean="0">
                <a:solidFill>
                  <a:schemeClr val="tx1">
                    <a:lumMod val="95000"/>
                    <a:lumOff val="5000"/>
                  </a:schemeClr>
                </a:solidFill>
              </a:rPr>
              <a:t> that they understand because they can follow the lecture.</a:t>
            </a:r>
          </a:p>
          <a:p>
            <a:pPr marL="457200" lvl="1" indent="0">
              <a:lnSpc>
                <a:spcPct val="100000"/>
              </a:lnSpc>
              <a:buNone/>
            </a:pPr>
            <a:r>
              <a:rPr lang="en-IN" dirty="0" smtClean="0">
                <a:solidFill>
                  <a:schemeClr val="tx1">
                    <a:lumMod val="95000"/>
                    <a:lumOff val="5000"/>
                  </a:schemeClr>
                </a:solidFill>
              </a:rPr>
              <a:t>- They are not confronted with their misconceptions immediately.</a:t>
            </a:r>
            <a:endParaRPr lang="en-IN" sz="2400" dirty="0">
              <a:solidFill>
                <a:schemeClr val="tx1">
                  <a:lumMod val="95000"/>
                  <a:lumOff val="5000"/>
                </a:schemeClr>
              </a:solidFill>
            </a:endParaRPr>
          </a:p>
          <a:p>
            <a:pPr marL="234950" indent="-234950">
              <a:lnSpc>
                <a:spcPct val="100000"/>
              </a:lnSpc>
              <a:spcBef>
                <a:spcPts val="1200"/>
              </a:spcBef>
            </a:pPr>
            <a:r>
              <a:rPr lang="en-IN" dirty="0">
                <a:solidFill>
                  <a:schemeClr val="tx1">
                    <a:lumMod val="95000"/>
                    <a:lumOff val="5000"/>
                  </a:schemeClr>
                </a:solidFill>
              </a:rPr>
              <a:t>D</a:t>
            </a:r>
            <a:r>
              <a:rPr lang="en-IN" dirty="0" smtClean="0">
                <a:solidFill>
                  <a:schemeClr val="tx1">
                    <a:lumMod val="95000"/>
                    <a:lumOff val="5000"/>
                  </a:schemeClr>
                </a:solidFill>
              </a:rPr>
              <a:t>ifficult to ensure that all students in the class participate actively.</a:t>
            </a:r>
          </a:p>
          <a:p>
            <a:pPr lvl="1">
              <a:lnSpc>
                <a:spcPct val="100000"/>
              </a:lnSpc>
              <a:buFontTx/>
              <a:buChar char="-"/>
            </a:pPr>
            <a:r>
              <a:rPr lang="en-IN" dirty="0" smtClean="0">
                <a:solidFill>
                  <a:schemeClr val="tx1">
                    <a:lumMod val="95000"/>
                    <a:lumOff val="5000"/>
                  </a:schemeClr>
                </a:solidFill>
              </a:rPr>
              <a:t>Students with high motivation / achievement levels drive the pace</a:t>
            </a:r>
          </a:p>
          <a:p>
            <a:pPr lvl="1">
              <a:lnSpc>
                <a:spcPct val="100000"/>
              </a:lnSpc>
              <a:buFontTx/>
              <a:buChar char="-"/>
            </a:pPr>
            <a:r>
              <a:rPr lang="en-IN" dirty="0" smtClean="0">
                <a:solidFill>
                  <a:schemeClr val="tx1">
                    <a:lumMod val="95000"/>
                    <a:lumOff val="5000"/>
                  </a:schemeClr>
                </a:solidFill>
              </a:rPr>
              <a:t>Students with low achievement levels get left behind.</a:t>
            </a:r>
            <a:endParaRPr lang="en-IN" sz="2800" dirty="0">
              <a:solidFill>
                <a:schemeClr val="tx1">
                  <a:lumMod val="95000"/>
                  <a:lumOff val="5000"/>
                </a:schemeClr>
              </a:solidFill>
            </a:endParaRPr>
          </a:p>
          <a:p>
            <a:pPr marL="234950" indent="-234950">
              <a:lnSpc>
                <a:spcPct val="100000"/>
              </a:lnSpc>
              <a:spcBef>
                <a:spcPts val="1200"/>
              </a:spcBef>
            </a:pPr>
            <a:r>
              <a:rPr lang="en-IN" dirty="0" smtClean="0">
                <a:solidFill>
                  <a:schemeClr val="tx1">
                    <a:lumMod val="95000"/>
                    <a:lumOff val="5000"/>
                  </a:schemeClr>
                </a:solidFill>
              </a:rPr>
              <a:t>Students have a barrier to responding directly to the instructor.</a:t>
            </a:r>
          </a:p>
          <a:p>
            <a:pPr marL="742950" lvl="1" indent="-342900">
              <a:lnSpc>
                <a:spcPct val="100000"/>
              </a:lnSpc>
              <a:buFontTx/>
              <a:buChar char="-"/>
            </a:pPr>
            <a:r>
              <a:rPr lang="en-IN" dirty="0" smtClean="0">
                <a:solidFill>
                  <a:schemeClr val="tx1">
                    <a:lumMod val="95000"/>
                    <a:lumOff val="5000"/>
                  </a:schemeClr>
                </a:solidFill>
              </a:rPr>
              <a:t>Shy students don’t ask questions, or give answer, even if they have one.</a:t>
            </a:r>
          </a:p>
          <a:p>
            <a:pPr marL="742950" lvl="1" indent="-342900">
              <a:lnSpc>
                <a:spcPct val="100000"/>
              </a:lnSpc>
              <a:buFontTx/>
              <a:buChar char="-"/>
            </a:pPr>
            <a:r>
              <a:rPr lang="en-IN" dirty="0" smtClean="0">
                <a:solidFill>
                  <a:schemeClr val="tx1">
                    <a:lumMod val="95000"/>
                    <a:lumOff val="5000"/>
                  </a:schemeClr>
                </a:solidFill>
              </a:rPr>
              <a:t>Forcing all students to respond tends to be counter-productive.</a:t>
            </a:r>
          </a:p>
        </p:txBody>
      </p:sp>
      <p:sp>
        <p:nvSpPr>
          <p:cNvPr id="4" name="Date Placeholder 3"/>
          <p:cNvSpPr>
            <a:spLocks noGrp="1"/>
          </p:cNvSpPr>
          <p:nvPr>
            <p:ph type="dt" sz="half" idx="10"/>
          </p:nvPr>
        </p:nvSpPr>
        <p:spPr/>
        <p:txBody>
          <a:bodyPr/>
          <a:lstStyle/>
          <a:p>
            <a:fld id="{FADE91AD-1C79-4069-B46D-0494AA79A706}" type="datetime5">
              <a:rPr lang="en-US" smtClean="0"/>
              <a:t>4-Nov-15</a:t>
            </a:fld>
            <a:endParaRPr lang="en-US"/>
          </a:p>
        </p:txBody>
      </p:sp>
      <p:sp>
        <p:nvSpPr>
          <p:cNvPr id="5" name="Footer Placeholder 4"/>
          <p:cNvSpPr>
            <a:spLocks noGrp="1"/>
          </p:cNvSpPr>
          <p:nvPr>
            <p:ph type="ftr" sz="quarter" idx="11"/>
          </p:nvPr>
        </p:nvSpPr>
        <p:spPr/>
        <p:txBody>
          <a:bodyPr/>
          <a:lstStyle/>
          <a:p>
            <a:r>
              <a:rPr lang="en-US" smtClean="0"/>
              <a:t>Colloquium, Dept of EE, IITB</a:t>
            </a:r>
            <a:endParaRPr lang="en-US"/>
          </a:p>
        </p:txBody>
      </p:sp>
      <p:sp>
        <p:nvSpPr>
          <p:cNvPr id="7" name="Slide Number Placeholder 6"/>
          <p:cNvSpPr>
            <a:spLocks noGrp="1"/>
          </p:cNvSpPr>
          <p:nvPr>
            <p:ph type="sldNum" sz="quarter" idx="12"/>
          </p:nvPr>
        </p:nvSpPr>
        <p:spPr/>
        <p:txBody>
          <a:bodyPr/>
          <a:lstStyle/>
          <a:p>
            <a:fld id="{6255A744-DAA4-4A3D-BD9E-C311E6CB5A18}" type="slidenum">
              <a:rPr lang="en-US" smtClean="0"/>
              <a:t>9</a:t>
            </a:fld>
            <a:endParaRPr lang="en-US"/>
          </a:p>
        </p:txBody>
      </p:sp>
    </p:spTree>
    <p:extLst>
      <p:ext uri="{BB962C8B-B14F-4D97-AF65-F5344CB8AC3E}">
        <p14:creationId xmlns:p14="http://schemas.microsoft.com/office/powerpoint/2010/main" val="11380305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2527</TotalTime>
  <Words>3427</Words>
  <Application>Microsoft Office PowerPoint</Application>
  <PresentationFormat>Widescreen</PresentationFormat>
  <Paragraphs>632</Paragraphs>
  <Slides>50</Slides>
  <Notes>49</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50</vt:i4>
      </vt:variant>
    </vt:vector>
  </HeadingPairs>
  <TitlesOfParts>
    <vt:vector size="59" baseType="lpstr">
      <vt:lpstr>SimSun</vt:lpstr>
      <vt:lpstr>Arial</vt:lpstr>
      <vt:lpstr>Calibri</vt:lpstr>
      <vt:lpstr>Calibri Light</vt:lpstr>
      <vt:lpstr>Calisto MT</vt:lpstr>
      <vt:lpstr>Times</vt:lpstr>
      <vt:lpstr>Times New Roman</vt:lpstr>
      <vt:lpstr>Wingdings</vt:lpstr>
      <vt:lpstr>Office Theme</vt:lpstr>
      <vt:lpstr>Active learning strategies for improving student learning and engagement </vt:lpstr>
      <vt:lpstr>How engaged are your students? </vt:lpstr>
      <vt:lpstr>How engaged are your students? </vt:lpstr>
      <vt:lpstr>How engaged are your students? </vt:lpstr>
      <vt:lpstr>How to maintain students’ engagement?</vt:lpstr>
      <vt:lpstr>My lectures are plenty interactive!</vt:lpstr>
      <vt:lpstr>Requirements of active learning strategies</vt:lpstr>
      <vt:lpstr>Why bother with (strict defn of) active learning?</vt:lpstr>
      <vt:lpstr>Why ‘interactive lectures’ may not be enough</vt:lpstr>
      <vt:lpstr>Why ‘interactive lectures’ may not be enough</vt:lpstr>
      <vt:lpstr>Evidence for active learning – 1</vt:lpstr>
      <vt:lpstr>Evidence for active learning – 2</vt:lpstr>
      <vt:lpstr>Features of active learning strategies</vt:lpstr>
      <vt:lpstr>How can an instructor do active learning? </vt:lpstr>
      <vt:lpstr>Peer Instruction</vt:lpstr>
      <vt:lpstr>Vote individually</vt:lpstr>
      <vt:lpstr>Convince your neighbor </vt:lpstr>
      <vt:lpstr>Converge … and vote again</vt:lpstr>
      <vt:lpstr>Peer Instruction Anatomy</vt:lpstr>
      <vt:lpstr>PowerPoint Presentation</vt:lpstr>
      <vt:lpstr>PowerPoint Presentation</vt:lpstr>
      <vt:lpstr>Example – Conceptual reasoning</vt:lpstr>
      <vt:lpstr>Example  - Predict the outcome (of an expt, video)</vt:lpstr>
      <vt:lpstr>Example – Reasoning with representations</vt:lpstr>
      <vt:lpstr>Example - survey </vt:lpstr>
      <vt:lpstr>Research on Peer Instruction</vt:lpstr>
      <vt:lpstr>Peer-instruction – some guidelines</vt:lpstr>
      <vt:lpstr>Think-Pair-Share (recall first activity – predict engagement)</vt:lpstr>
      <vt:lpstr>Think-Pair-Share – what &amp; how</vt:lpstr>
      <vt:lpstr>Think-Pair-Share – Example – Conceptual reasoning</vt:lpstr>
      <vt:lpstr>Think-Pair-Share – when</vt:lpstr>
      <vt:lpstr>Think-Pair-Share – Example – Design a solution</vt:lpstr>
      <vt:lpstr>Think-Pair-Share – some guidelines</vt:lpstr>
      <vt:lpstr>Active learning in IITB courses – Research results</vt:lpstr>
      <vt:lpstr>Research studies on active learning techniques</vt:lpstr>
      <vt:lpstr>Measuring student engagement and learning - CS101 </vt:lpstr>
      <vt:lpstr>Measuring student learning and perception – EE 590 </vt:lpstr>
      <vt:lpstr>Why do active learning techniques work? </vt:lpstr>
      <vt:lpstr>Flipped Classroom</vt:lpstr>
      <vt:lpstr>Flipping the classroom - From</vt:lpstr>
      <vt:lpstr>Flipping the classroom - From</vt:lpstr>
      <vt:lpstr>Flipping the classroom - To</vt:lpstr>
      <vt:lpstr>Flipping the classroom - To</vt:lpstr>
      <vt:lpstr>Example – Flipped class</vt:lpstr>
      <vt:lpstr>Flipped class - why</vt:lpstr>
      <vt:lpstr>Guidelines – out-of-class </vt:lpstr>
      <vt:lpstr>Guidelines – in-class </vt:lpstr>
      <vt:lpstr>Good practices</vt:lpstr>
      <vt:lpstr>Applicable for all active learning strategies</vt:lpstr>
      <vt:lpstr>Education research study in your class?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Active learning strategies for improving student learning and engagement</dc:title>
  <dc:creator>Sahana Murthy</dc:creator>
  <cp:lastModifiedBy>Sahana Murthy</cp:lastModifiedBy>
  <cp:revision>245</cp:revision>
  <dcterms:created xsi:type="dcterms:W3CDTF">2015-11-03T07:32:12Z</dcterms:created>
  <dcterms:modified xsi:type="dcterms:W3CDTF">2015-11-05T01:54:15Z</dcterms:modified>
</cp:coreProperties>
</file>

<file path=docProps/thumbnail.jpeg>
</file>